
<file path=[Content_Types].xml><?xml version="1.0" encoding="utf-8"?>
<Types xmlns="http://schemas.openxmlformats.org/package/2006/content-types">
  <Default Extension="fntdata" ContentType="application/x-fontdata"/>
  <Default Extension="gif" ContentType="image/gif"/>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1.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3" r:id="rId16"/>
    <p:sldId id="270" r:id="rId17"/>
    <p:sldId id="271" r:id="rId18"/>
    <p:sldId id="272" r:id="rId19"/>
    <p:sldId id="277" r:id="rId20"/>
    <p:sldId id="274" r:id="rId21"/>
    <p:sldId id="275" r:id="rId22"/>
    <p:sldId id="276" r:id="rId23"/>
  </p:sldIdLst>
  <p:sldSz cx="9144000" cy="5143500" type="screen16x9"/>
  <p:notesSz cx="6858000" cy="9144000"/>
  <p:embeddedFontLst>
    <p:embeddedFont>
      <p:font typeface="Calibri" panose="020F0502020204030204" pitchFamily="34" charset="0"/>
      <p:regular r:id="rId25"/>
      <p:bold r:id="rId26"/>
      <p:italic r:id="rId27"/>
      <p:boldItalic r:id="rId28"/>
    </p:embeddedFont>
    <p:embeddedFont>
      <p:font typeface="Economica" panose="020B0604020202020204" charset="0"/>
      <p:regular r:id="rId29"/>
      <p:bold r:id="rId30"/>
      <p:italic r:id="rId31"/>
      <p:boldItalic r:id="rId32"/>
    </p:embeddedFont>
    <p:embeddedFont>
      <p:font typeface="Open Sans" panose="020B060402020202020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tchell Freshou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816"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8-12-03T02:29:10.071" idx="1">
    <p:pos x="6000" y="0"/>
    <p:text>elaborate on flow chart with specifics on software and electronic testing methods from Design Document. (from slides) "simulation, what tests, what metrics, hypothesis, etc)</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niord.ece.iastate.edu/resources/491_Final_Presentation.pdf"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http://seniord.ece.iastate.edu/resources/491_Final_Presentation.pdf</a:t>
            </a:r>
            <a:r>
              <a:rPr lang="en"/>
              <a:t> - Guidelines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487a7c5de0_0_1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487a7c5de0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487a7c5de0_0_1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487a7c5de0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(DATA FLOW) 5v analog from corner wheels motor to voltage divider, goes to 2v analog to microcontrollers connected to serial splitter PCB, which is transmitted to raspberry pi. 3.3v digital logic to logic shifter pcb which transmits 5v to the led array</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487a7c5de0_0_1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487a7c5de0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(DATA FLOW) 5v analog from corner wheels motor to voltage divider, goes to 2v analog to microcontrollers connected to serial splitter PCB, which is transmitted to raspberry pi. 3.3v digital logic to logic shifter pcb which transmits 5v to the led array</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487a7c5de0_0_1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487a7c5de0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487a7c5de0_0_1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487a7c5de0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4873ab6e16_4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4873ab6e16_4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4873ab6e16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4873ab6e1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4873ab6e16_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4873ab6e16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487a7c5de0_0_1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487a7c5de0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4873ab6e16_4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4873ab6e16_4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1897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487a7c5de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487a7c5de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487a7c5de0_0_1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487a7c5de0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487a7c5de0_0_1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487a7c5de0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487a7c5de0_0_2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487a7c5de0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487a7c5de0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487a7c5de0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Object detection and avoidance</a:t>
            </a:r>
            <a:endParaRPr/>
          </a:p>
          <a:p>
            <a:pPr marL="0" lvl="0" indent="0" algn="l" rtl="0">
              <a:spcBef>
                <a:spcPts val="0"/>
              </a:spcBef>
              <a:spcAft>
                <a:spcPts val="0"/>
              </a:spcAft>
              <a:buNone/>
            </a:pPr>
            <a:endParaRPr/>
          </a:p>
          <a:p>
            <a:pPr marL="0" lvl="0" indent="0" algn="l" rtl="0">
              <a:spcBef>
                <a:spcPts val="0"/>
              </a:spcBef>
              <a:spcAft>
                <a:spcPts val="0"/>
              </a:spcAft>
              <a:buNone/>
            </a:pPr>
            <a:r>
              <a:rPr lang="en"/>
              <a:t>To aid in detection, avoidance and gives paths to possible expansion. Example object recognition </a:t>
            </a:r>
            <a:endParaRPr/>
          </a:p>
          <a:p>
            <a:pPr marL="0" lvl="0" indent="0" algn="l" rtl="0">
              <a:spcBef>
                <a:spcPts val="0"/>
              </a:spcBef>
              <a:spcAft>
                <a:spcPts val="0"/>
              </a:spcAft>
              <a:buNone/>
            </a:pPr>
            <a:endParaRPr/>
          </a:p>
          <a:p>
            <a:pPr marL="0" lvl="0" indent="0" algn="l" rtl="0">
              <a:spcBef>
                <a:spcPts val="0"/>
              </a:spcBef>
              <a:spcAft>
                <a:spcPts val="0"/>
              </a:spcAft>
              <a:buNone/>
            </a:pPr>
            <a:r>
              <a:rPr lang="en"/>
              <a:t>Again, keeping end users in mind, faculty, professors</a:t>
            </a:r>
            <a:endParaRPr/>
          </a:p>
          <a:p>
            <a:pPr marL="0" lvl="0" indent="0" algn="l" rtl="0">
              <a:spcBef>
                <a:spcPts val="0"/>
              </a:spcBef>
              <a:spcAft>
                <a:spcPts val="0"/>
              </a:spcAft>
              <a:buNone/>
            </a:pPr>
            <a:endParaRPr/>
          </a:p>
          <a:p>
            <a:pPr marL="0" lvl="0" indent="0" algn="l" rtl="0">
              <a:spcBef>
                <a:spcPts val="0"/>
              </a:spcBef>
              <a:spcAft>
                <a:spcPts val="0"/>
              </a:spcAft>
              <a:buNone/>
            </a:pPr>
            <a:r>
              <a:rPr lang="en"/>
              <a:t>Extendability key to use in possible future senior design projects</a:t>
            </a:r>
            <a:endParaRPr/>
          </a:p>
          <a:p>
            <a:pPr marL="0" lvl="0" indent="0" algn="l" rtl="0">
              <a:spcBef>
                <a:spcPts val="0"/>
              </a:spcBef>
              <a:spcAft>
                <a:spcPts val="0"/>
              </a:spcAft>
              <a:buNone/>
            </a:pPr>
            <a:endParaRPr/>
          </a:p>
          <a:p>
            <a:pPr marL="0" lvl="0" indent="0" algn="l" rtl="0">
              <a:spcBef>
                <a:spcPts val="0"/>
              </a:spcBef>
              <a:spcAft>
                <a:spcPts val="0"/>
              </a:spcAft>
              <a:buNone/>
            </a:pPr>
            <a:r>
              <a:rPr lang="en"/>
              <a:t>nasa JPL open source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487a7c5de0_0_1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487a7c5de0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487a7c5de0_0_1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487a7c5de0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487a7c5de0_0_1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487a7c5de0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487a7c5de0_0_1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487a7c5de0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487a7c5de0_0_1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487a7c5de0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487a7c5de0_0_1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487a7c5de0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2744013" y="756700"/>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1" name="Google Shape;11;p2"/>
          <p:cNvSpPr/>
          <p:nvPr/>
        </p:nvSpPr>
        <p:spPr>
          <a:xfrm rot="10800000">
            <a:off x="5318350" y="32667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2" name="Google Shape;12;p2"/>
          <p:cNvSpPr txBox="1">
            <a:spLocks noGrp="1"/>
          </p:cNvSpPr>
          <p:nvPr>
            <p:ph type="ctrTitle"/>
          </p:nvPr>
        </p:nvSpPr>
        <p:spPr>
          <a:xfrm>
            <a:off x="3044700" y="1444255"/>
            <a:ext cx="3054600" cy="1537200"/>
          </a:xfrm>
          <a:prstGeom prst="rect">
            <a:avLst/>
          </a:prstGeom>
        </p:spPr>
        <p:txBody>
          <a:bodyPr spcFirstLastPara="1" wrap="square" lIns="91425" tIns="91425" rIns="91425" bIns="91425" anchor="b" anchorCtr="0"/>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a:endParaRPr/>
          </a:p>
        </p:txBody>
      </p:sp>
      <p:sp>
        <p:nvSpPr>
          <p:cNvPr id="13" name="Google Shape;13;p2"/>
          <p:cNvSpPr txBox="1">
            <a:spLocks noGrp="1"/>
          </p:cNvSpPr>
          <p:nvPr>
            <p:ph type="subTitle" idx="1"/>
          </p:nvPr>
        </p:nvSpPr>
        <p:spPr>
          <a:xfrm>
            <a:off x="3044700" y="3116580"/>
            <a:ext cx="3054600" cy="7014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sp>
        <p:nvSpPr>
          <p:cNvPr id="52" name="Google Shape;52;p11"/>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1"/>
          <p:cNvSpPr txBox="1">
            <a:spLocks noGrp="1"/>
          </p:cNvSpPr>
          <p:nvPr>
            <p:ph type="title" hasCustomPrompt="1"/>
          </p:nvPr>
        </p:nvSpPr>
        <p:spPr>
          <a:xfrm>
            <a:off x="311700" y="957125"/>
            <a:ext cx="8520600" cy="2128800"/>
          </a:xfrm>
          <a:prstGeom prst="rect">
            <a:avLst/>
          </a:prstGeom>
        </p:spPr>
        <p:txBody>
          <a:bodyPr spcFirstLastPara="1" wrap="square" lIns="91425" tIns="91425" rIns="91425" bIns="91425" anchor="ctr" anchorCtr="0"/>
          <a:lstStyle>
            <a:lvl1pPr lvl="0" algn="ctr">
              <a:spcBef>
                <a:spcPts val="0"/>
              </a:spcBef>
              <a:spcAft>
                <a:spcPts val="0"/>
              </a:spcAft>
              <a:buClr>
                <a:schemeClr val="lt2"/>
              </a:buClr>
              <a:buSzPts val="16000"/>
              <a:buNone/>
              <a:defRPr sz="16000">
                <a:solidFill>
                  <a:schemeClr val="lt2"/>
                </a:solidFill>
              </a:defRPr>
            </a:lvl1pPr>
            <a:lvl2pPr lvl="1" algn="ctr">
              <a:spcBef>
                <a:spcPts val="0"/>
              </a:spcBef>
              <a:spcAft>
                <a:spcPts val="0"/>
              </a:spcAft>
              <a:buClr>
                <a:schemeClr val="lt2"/>
              </a:buClr>
              <a:buSzPts val="16000"/>
              <a:buNone/>
              <a:defRPr sz="16000">
                <a:solidFill>
                  <a:schemeClr val="lt2"/>
                </a:solidFill>
              </a:defRPr>
            </a:lvl2pPr>
            <a:lvl3pPr lvl="2" algn="ctr">
              <a:spcBef>
                <a:spcPts val="0"/>
              </a:spcBef>
              <a:spcAft>
                <a:spcPts val="0"/>
              </a:spcAft>
              <a:buClr>
                <a:schemeClr val="lt2"/>
              </a:buClr>
              <a:buSzPts val="16000"/>
              <a:buNone/>
              <a:defRPr sz="16000">
                <a:solidFill>
                  <a:schemeClr val="lt2"/>
                </a:solidFill>
              </a:defRPr>
            </a:lvl3pPr>
            <a:lvl4pPr lvl="3" algn="ctr">
              <a:spcBef>
                <a:spcPts val="0"/>
              </a:spcBef>
              <a:spcAft>
                <a:spcPts val="0"/>
              </a:spcAft>
              <a:buClr>
                <a:schemeClr val="lt2"/>
              </a:buClr>
              <a:buSzPts val="16000"/>
              <a:buNone/>
              <a:defRPr sz="16000">
                <a:solidFill>
                  <a:schemeClr val="lt2"/>
                </a:solidFill>
              </a:defRPr>
            </a:lvl4pPr>
            <a:lvl5pPr lvl="4" algn="ctr">
              <a:spcBef>
                <a:spcPts val="0"/>
              </a:spcBef>
              <a:spcAft>
                <a:spcPts val="0"/>
              </a:spcAft>
              <a:buClr>
                <a:schemeClr val="lt2"/>
              </a:buClr>
              <a:buSzPts val="16000"/>
              <a:buNone/>
              <a:defRPr sz="16000">
                <a:solidFill>
                  <a:schemeClr val="lt2"/>
                </a:solidFill>
              </a:defRPr>
            </a:lvl5pPr>
            <a:lvl6pPr lvl="5" algn="ctr">
              <a:spcBef>
                <a:spcPts val="0"/>
              </a:spcBef>
              <a:spcAft>
                <a:spcPts val="0"/>
              </a:spcAft>
              <a:buClr>
                <a:schemeClr val="lt2"/>
              </a:buClr>
              <a:buSzPts val="16000"/>
              <a:buNone/>
              <a:defRPr sz="16000">
                <a:solidFill>
                  <a:schemeClr val="lt2"/>
                </a:solidFill>
              </a:defRPr>
            </a:lvl6pPr>
            <a:lvl7pPr lvl="6" algn="ctr">
              <a:spcBef>
                <a:spcPts val="0"/>
              </a:spcBef>
              <a:spcAft>
                <a:spcPts val="0"/>
              </a:spcAft>
              <a:buClr>
                <a:schemeClr val="lt2"/>
              </a:buClr>
              <a:buSzPts val="16000"/>
              <a:buNone/>
              <a:defRPr sz="16000">
                <a:solidFill>
                  <a:schemeClr val="lt2"/>
                </a:solidFill>
              </a:defRPr>
            </a:lvl7pPr>
            <a:lvl8pPr lvl="7" algn="ctr">
              <a:spcBef>
                <a:spcPts val="0"/>
              </a:spcBef>
              <a:spcAft>
                <a:spcPts val="0"/>
              </a:spcAft>
              <a:buClr>
                <a:schemeClr val="lt2"/>
              </a:buClr>
              <a:buSzPts val="16000"/>
              <a:buNone/>
              <a:defRPr sz="16000">
                <a:solidFill>
                  <a:schemeClr val="lt2"/>
                </a:solidFill>
              </a:defRPr>
            </a:lvl8pPr>
            <a:lvl9pPr lvl="8" algn="ctr">
              <a:spcBef>
                <a:spcPts val="0"/>
              </a:spcBef>
              <a:spcAft>
                <a:spcPts val="0"/>
              </a:spcAft>
              <a:buClr>
                <a:schemeClr val="lt2"/>
              </a:buClr>
              <a:buSzPts val="16000"/>
              <a:buNone/>
              <a:defRPr sz="16000">
                <a:solidFill>
                  <a:schemeClr val="lt2"/>
                </a:solidFill>
              </a:defRPr>
            </a:lvl9pPr>
          </a:lstStyle>
          <a:p>
            <a:r>
              <a:t>xx%</a:t>
            </a:r>
          </a:p>
        </p:txBody>
      </p:sp>
      <p:sp>
        <p:nvSpPr>
          <p:cNvPr id="54" name="Google Shape;54;p11"/>
          <p:cNvSpPr txBox="1">
            <a:spLocks noGrp="1"/>
          </p:cNvSpPr>
          <p:nvPr>
            <p:ph type="body" idx="1"/>
          </p:nvPr>
        </p:nvSpPr>
        <p:spPr>
          <a:xfrm>
            <a:off x="311700" y="3162000"/>
            <a:ext cx="8520600" cy="10716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5" name="Google Shape;5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p:nvPr/>
        </p:nvSpPr>
        <p:spPr>
          <a:xfrm flipH="1">
            <a:off x="7595938" y="4602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7" name="Google Shape;17;p3"/>
          <p:cNvSpPr/>
          <p:nvPr/>
        </p:nvSpPr>
        <p:spPr>
          <a:xfrm rot="10800000" flipH="1">
            <a:off x="466425" y="35583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8" name="Google Shape;18;p3"/>
          <p:cNvSpPr txBox="1">
            <a:spLocks noGrp="1"/>
          </p:cNvSpPr>
          <p:nvPr>
            <p:ph type="title"/>
          </p:nvPr>
        </p:nvSpPr>
        <p:spPr>
          <a:xfrm>
            <a:off x="773700" y="1806450"/>
            <a:ext cx="7596600" cy="1530600"/>
          </a:xfrm>
          <a:prstGeom prst="rect">
            <a:avLst/>
          </a:prstGeom>
        </p:spPr>
        <p:txBody>
          <a:bodyPr spcFirstLastPara="1" wrap="square" lIns="91425" tIns="91425" rIns="91425" bIns="91425" anchor="ctr" anchorCtr="0"/>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4"/>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7" name="Google Shape;27;p5"/>
          <p:cNvSpPr txBox="1">
            <a:spLocks noGrp="1"/>
          </p:cNvSpPr>
          <p:nvPr>
            <p:ph type="body" idx="1"/>
          </p:nvPr>
        </p:nvSpPr>
        <p:spPr>
          <a:xfrm>
            <a:off x="311700" y="1225225"/>
            <a:ext cx="3999900" cy="33540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5"/>
          <p:cNvSpPr txBox="1">
            <a:spLocks noGrp="1"/>
          </p:cNvSpPr>
          <p:nvPr>
            <p:ph type="body" idx="2"/>
          </p:nvPr>
        </p:nvSpPr>
        <p:spPr>
          <a:xfrm>
            <a:off x="4832400" y="1225225"/>
            <a:ext cx="3999900" cy="33540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Google Shape;29;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32" name="Google Shape;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35" name="Google Shape;35;p7"/>
          <p:cNvSpPr txBox="1">
            <a:spLocks noGrp="1"/>
          </p:cNvSpPr>
          <p:nvPr>
            <p:ph type="body" idx="1"/>
          </p:nvPr>
        </p:nvSpPr>
        <p:spPr>
          <a:xfrm>
            <a:off x="311700" y="1399400"/>
            <a:ext cx="2808000" cy="27849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6" name="Google Shape;36;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7"/>
        <p:cNvGrpSpPr/>
        <p:nvPr/>
      </p:nvGrpSpPr>
      <p:grpSpPr>
        <a:xfrm>
          <a:off x="0" y="0"/>
          <a:ext cx="0" cy="0"/>
          <a:chOff x="0" y="0"/>
          <a:chExt cx="0" cy="0"/>
        </a:xfrm>
      </p:grpSpPr>
      <p:sp>
        <p:nvSpPr>
          <p:cNvPr id="38" name="Google Shape;38;p8"/>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8"/>
          <p:cNvSpPr txBox="1">
            <a:spLocks noGrp="1"/>
          </p:cNvSpPr>
          <p:nvPr>
            <p:ph type="title"/>
          </p:nvPr>
        </p:nvSpPr>
        <p:spPr>
          <a:xfrm>
            <a:off x="490250" y="450150"/>
            <a:ext cx="5878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0" name="Google Shape;4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9"/>
          <p:cNvSpPr/>
          <p:nvPr/>
        </p:nvSpPr>
        <p:spPr>
          <a:xfrm>
            <a:off x="4572000" y="-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3" name="Google Shape;43;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4" name="Google Shape;44;p9"/>
          <p:cNvSpPr txBox="1">
            <a:spLocks noGrp="1"/>
          </p:cNvSpPr>
          <p:nvPr>
            <p:ph type="title"/>
          </p:nvPr>
        </p:nvSpPr>
        <p:spPr>
          <a:xfrm>
            <a:off x="265500" y="929275"/>
            <a:ext cx="4045200" cy="1786200"/>
          </a:xfrm>
          <a:prstGeom prst="rect">
            <a:avLst/>
          </a:prstGeom>
        </p:spPr>
        <p:txBody>
          <a:bodyPr spcFirstLastPara="1" wrap="square" lIns="91425" tIns="91425" rIns="91425" bIns="91425" anchor="b" anchorCtr="0"/>
          <a:lstStyle>
            <a:lvl1pPr lvl="0" algn="ctr">
              <a:spcBef>
                <a:spcPts val="0"/>
              </a:spcBef>
              <a:spcAft>
                <a:spcPts val="0"/>
              </a:spcAft>
              <a:buClr>
                <a:schemeClr val="lt2"/>
              </a:buClr>
              <a:buSzPts val="4200"/>
              <a:buNone/>
              <a:defRPr>
                <a:solidFill>
                  <a:schemeClr val="lt2"/>
                </a:solidFill>
              </a:defRPr>
            </a:lvl1pPr>
            <a:lvl2pPr lvl="1" algn="ctr">
              <a:spcBef>
                <a:spcPts val="0"/>
              </a:spcBef>
              <a:spcAft>
                <a:spcPts val="0"/>
              </a:spcAft>
              <a:buClr>
                <a:schemeClr val="lt2"/>
              </a:buClr>
              <a:buSzPts val="4200"/>
              <a:buNone/>
              <a:defRPr>
                <a:solidFill>
                  <a:schemeClr val="lt2"/>
                </a:solidFill>
              </a:defRPr>
            </a:lvl2pPr>
            <a:lvl3pPr lvl="2" algn="ctr">
              <a:spcBef>
                <a:spcPts val="0"/>
              </a:spcBef>
              <a:spcAft>
                <a:spcPts val="0"/>
              </a:spcAft>
              <a:buClr>
                <a:schemeClr val="lt2"/>
              </a:buClr>
              <a:buSzPts val="4200"/>
              <a:buNone/>
              <a:defRPr>
                <a:solidFill>
                  <a:schemeClr val="lt2"/>
                </a:solidFill>
              </a:defRPr>
            </a:lvl3pPr>
            <a:lvl4pPr lvl="3" algn="ctr">
              <a:spcBef>
                <a:spcPts val="0"/>
              </a:spcBef>
              <a:spcAft>
                <a:spcPts val="0"/>
              </a:spcAft>
              <a:buClr>
                <a:schemeClr val="lt2"/>
              </a:buClr>
              <a:buSzPts val="4200"/>
              <a:buNone/>
              <a:defRPr>
                <a:solidFill>
                  <a:schemeClr val="lt2"/>
                </a:solidFill>
              </a:defRPr>
            </a:lvl4pPr>
            <a:lvl5pPr lvl="4" algn="ctr">
              <a:spcBef>
                <a:spcPts val="0"/>
              </a:spcBef>
              <a:spcAft>
                <a:spcPts val="0"/>
              </a:spcAft>
              <a:buClr>
                <a:schemeClr val="lt2"/>
              </a:buClr>
              <a:buSzPts val="4200"/>
              <a:buNone/>
              <a:defRPr>
                <a:solidFill>
                  <a:schemeClr val="lt2"/>
                </a:solidFill>
              </a:defRPr>
            </a:lvl5pPr>
            <a:lvl6pPr lvl="5" algn="ctr">
              <a:spcBef>
                <a:spcPts val="0"/>
              </a:spcBef>
              <a:spcAft>
                <a:spcPts val="0"/>
              </a:spcAft>
              <a:buClr>
                <a:schemeClr val="lt2"/>
              </a:buClr>
              <a:buSzPts val="4200"/>
              <a:buNone/>
              <a:defRPr>
                <a:solidFill>
                  <a:schemeClr val="lt2"/>
                </a:solidFill>
              </a:defRPr>
            </a:lvl6pPr>
            <a:lvl7pPr lvl="6" algn="ctr">
              <a:spcBef>
                <a:spcPts val="0"/>
              </a:spcBef>
              <a:spcAft>
                <a:spcPts val="0"/>
              </a:spcAft>
              <a:buClr>
                <a:schemeClr val="lt2"/>
              </a:buClr>
              <a:buSzPts val="4200"/>
              <a:buNone/>
              <a:defRPr>
                <a:solidFill>
                  <a:schemeClr val="lt2"/>
                </a:solidFill>
              </a:defRPr>
            </a:lvl7pPr>
            <a:lvl8pPr lvl="7" algn="ctr">
              <a:spcBef>
                <a:spcPts val="0"/>
              </a:spcBef>
              <a:spcAft>
                <a:spcPts val="0"/>
              </a:spcAft>
              <a:buClr>
                <a:schemeClr val="lt2"/>
              </a:buClr>
              <a:buSzPts val="4200"/>
              <a:buNone/>
              <a:defRPr>
                <a:solidFill>
                  <a:schemeClr val="lt2"/>
                </a:solidFill>
              </a:defRPr>
            </a:lvl8pPr>
            <a:lvl9pPr lvl="8" algn="ctr">
              <a:spcBef>
                <a:spcPts val="0"/>
              </a:spcBef>
              <a:spcAft>
                <a:spcPts val="0"/>
              </a:spcAft>
              <a:buClr>
                <a:schemeClr val="lt2"/>
              </a:buClr>
              <a:buSzPts val="4200"/>
              <a:buNone/>
              <a:defRPr>
                <a:solidFill>
                  <a:schemeClr val="lt2"/>
                </a:solidFill>
              </a:defRPr>
            </a:lvl9pPr>
          </a:lstStyle>
          <a:p>
            <a:endParaRPr/>
          </a:p>
        </p:txBody>
      </p:sp>
      <p:sp>
        <p:nvSpPr>
          <p:cNvPr id="45" name="Google Shape;45;p9"/>
          <p:cNvSpPr txBox="1">
            <a:spLocks noGrp="1"/>
          </p:cNvSpPr>
          <p:nvPr>
            <p:ph type="subTitle" idx="1"/>
          </p:nvPr>
        </p:nvSpPr>
        <p:spPr>
          <a:xfrm>
            <a:off x="265500" y="2769001"/>
            <a:ext cx="4045200" cy="1574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a:endParaRPr/>
          </a:p>
        </p:txBody>
      </p:sp>
      <p:sp>
        <p:nvSpPr>
          <p:cNvPr id="46" name="Google Shape;46;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7" name="Google Shape;4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p10"/>
          <p:cNvSpPr txBox="1">
            <a:spLocks noGrp="1"/>
          </p:cNvSpPr>
          <p:nvPr>
            <p:ph type="body" idx="1"/>
          </p:nvPr>
        </p:nvSpPr>
        <p:spPr>
          <a:xfrm>
            <a:off x="319500" y="4218925"/>
            <a:ext cx="5998800" cy="5988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a:endParaRPr/>
          </a:p>
        </p:txBody>
      </p:sp>
      <p:sp>
        <p:nvSpPr>
          <p:cNvPr id="50" name="Google Shape;50;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lux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lstStyle>
            <a:lvl1pPr lv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a:endParaRPr/>
          </a:p>
        </p:txBody>
      </p:sp>
      <p:sp>
        <p:nvSpPr>
          <p:cNvPr id="7" name="Google Shape;7;p1"/>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1"/>
                </a:solidFill>
                <a:latin typeface="Economica"/>
                <a:ea typeface="Economica"/>
                <a:cs typeface="Economica"/>
                <a:sym typeface="Economica"/>
              </a:defRPr>
            </a:lvl1pPr>
            <a:lvl2pPr lvl="1" algn="r">
              <a:buNone/>
              <a:defRPr sz="1000">
                <a:solidFill>
                  <a:schemeClr val="dk1"/>
                </a:solidFill>
                <a:latin typeface="Economica"/>
                <a:ea typeface="Economica"/>
                <a:cs typeface="Economica"/>
                <a:sym typeface="Economica"/>
              </a:defRPr>
            </a:lvl2pPr>
            <a:lvl3pPr lvl="2" algn="r">
              <a:buNone/>
              <a:defRPr sz="1000">
                <a:solidFill>
                  <a:schemeClr val="dk1"/>
                </a:solidFill>
                <a:latin typeface="Economica"/>
                <a:ea typeface="Economica"/>
                <a:cs typeface="Economica"/>
                <a:sym typeface="Economica"/>
              </a:defRPr>
            </a:lvl3pPr>
            <a:lvl4pPr lvl="3" algn="r">
              <a:buNone/>
              <a:defRPr sz="1000">
                <a:solidFill>
                  <a:schemeClr val="dk1"/>
                </a:solidFill>
                <a:latin typeface="Economica"/>
                <a:ea typeface="Economica"/>
                <a:cs typeface="Economica"/>
                <a:sym typeface="Economica"/>
              </a:defRPr>
            </a:lvl4pPr>
            <a:lvl5pPr lvl="4" algn="r">
              <a:buNone/>
              <a:defRPr sz="1000">
                <a:solidFill>
                  <a:schemeClr val="dk1"/>
                </a:solidFill>
                <a:latin typeface="Economica"/>
                <a:ea typeface="Economica"/>
                <a:cs typeface="Economica"/>
                <a:sym typeface="Economica"/>
              </a:defRPr>
            </a:lvl5pPr>
            <a:lvl6pPr lvl="5" algn="r">
              <a:buNone/>
              <a:defRPr sz="1000">
                <a:solidFill>
                  <a:schemeClr val="dk1"/>
                </a:solidFill>
                <a:latin typeface="Economica"/>
                <a:ea typeface="Economica"/>
                <a:cs typeface="Economica"/>
                <a:sym typeface="Economica"/>
              </a:defRPr>
            </a:lvl6pPr>
            <a:lvl7pPr lvl="6" algn="r">
              <a:buNone/>
              <a:defRPr sz="1000">
                <a:solidFill>
                  <a:schemeClr val="dk1"/>
                </a:solidFill>
                <a:latin typeface="Economica"/>
                <a:ea typeface="Economica"/>
                <a:cs typeface="Economica"/>
                <a:sym typeface="Economica"/>
              </a:defRPr>
            </a:lvl7pPr>
            <a:lvl8pPr lvl="7" algn="r">
              <a:buNone/>
              <a:defRPr sz="1000">
                <a:solidFill>
                  <a:schemeClr val="dk1"/>
                </a:solidFill>
                <a:latin typeface="Economica"/>
                <a:ea typeface="Economica"/>
                <a:cs typeface="Economica"/>
                <a:sym typeface="Economica"/>
              </a:defRPr>
            </a:lvl8pPr>
            <a:lvl9pPr lvl="8" algn="r">
              <a:buNone/>
              <a:defRPr sz="1000">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0.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0.gif"/></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1"/>
        <p:cNvGrpSpPr/>
        <p:nvPr/>
      </p:nvGrpSpPr>
      <p:grpSpPr>
        <a:xfrm>
          <a:off x="0" y="0"/>
          <a:ext cx="0" cy="0"/>
          <a:chOff x="0" y="0"/>
          <a:chExt cx="0" cy="0"/>
        </a:xfrm>
      </p:grpSpPr>
      <p:sp>
        <p:nvSpPr>
          <p:cNvPr id="62" name="Google Shape;62;p13"/>
          <p:cNvSpPr txBox="1">
            <a:spLocks noGrp="1"/>
          </p:cNvSpPr>
          <p:nvPr>
            <p:ph type="ctrTitle" idx="4294967295"/>
          </p:nvPr>
        </p:nvSpPr>
        <p:spPr>
          <a:xfrm>
            <a:off x="311700" y="-295700"/>
            <a:ext cx="8520600" cy="1204500"/>
          </a:xfrm>
          <a:prstGeom prst="rect">
            <a:avLst/>
          </a:prstGeom>
          <a:effectLst>
            <a:outerShdw blurRad="42863" dist="19050" dir="5340000" algn="bl" rotWithShape="0">
              <a:srgbClr val="000000"/>
            </a:outerShdw>
          </a:effectLst>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FFFFFF"/>
                </a:solidFill>
              </a:rPr>
              <a:t>Mars Rover - Team 09</a:t>
            </a:r>
            <a:endParaRPr>
              <a:solidFill>
                <a:srgbClr val="FFFFFF"/>
              </a:solidFill>
            </a:endParaRPr>
          </a:p>
        </p:txBody>
      </p:sp>
      <p:sp>
        <p:nvSpPr>
          <p:cNvPr id="63" name="Google Shape;63;p13"/>
          <p:cNvSpPr txBox="1"/>
          <p:nvPr/>
        </p:nvSpPr>
        <p:spPr>
          <a:xfrm>
            <a:off x="556000" y="908800"/>
            <a:ext cx="1545000" cy="1204500"/>
          </a:xfrm>
          <a:prstGeom prst="rect">
            <a:avLst/>
          </a:prstGeom>
          <a:noFill/>
          <a:ln>
            <a:noFill/>
          </a:ln>
          <a:effectLst>
            <a:outerShdw blurRad="42863" dist="9525" dir="5340000" algn="bl" rotWithShape="0">
              <a:srgbClr val="000000"/>
            </a:outerShdw>
          </a:effectLst>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sz="1800">
                <a:solidFill>
                  <a:srgbClr val="FFFFFF"/>
                </a:solidFill>
                <a:latin typeface="Economica"/>
                <a:ea typeface="Economica"/>
                <a:cs typeface="Economica"/>
                <a:sym typeface="Economica"/>
              </a:rPr>
              <a:t>Website:</a:t>
            </a:r>
            <a:endParaRPr sz="1800">
              <a:solidFill>
                <a:srgbClr val="FFFFFF"/>
              </a:solidFill>
              <a:latin typeface="Economica"/>
              <a:ea typeface="Economica"/>
              <a:cs typeface="Economica"/>
              <a:sym typeface="Economica"/>
            </a:endParaRPr>
          </a:p>
          <a:p>
            <a:pPr marL="0" lvl="0" indent="0" algn="r" rtl="0">
              <a:lnSpc>
                <a:spcPct val="115000"/>
              </a:lnSpc>
              <a:spcBef>
                <a:spcPts val="0"/>
              </a:spcBef>
              <a:spcAft>
                <a:spcPts val="0"/>
              </a:spcAft>
              <a:buNone/>
            </a:pPr>
            <a:r>
              <a:rPr lang="en" sz="1800">
                <a:solidFill>
                  <a:srgbClr val="FFFFFF"/>
                </a:solidFill>
                <a:latin typeface="Economica"/>
                <a:ea typeface="Economica"/>
                <a:cs typeface="Economica"/>
                <a:sym typeface="Economica"/>
              </a:rPr>
              <a:t>Client:</a:t>
            </a:r>
            <a:endParaRPr sz="1800">
              <a:solidFill>
                <a:srgbClr val="FFFFFF"/>
              </a:solidFill>
              <a:latin typeface="Economica"/>
              <a:ea typeface="Economica"/>
              <a:cs typeface="Economica"/>
              <a:sym typeface="Economica"/>
            </a:endParaRPr>
          </a:p>
          <a:p>
            <a:pPr marL="0" lvl="0" indent="0" algn="r" rtl="0">
              <a:lnSpc>
                <a:spcPct val="115000"/>
              </a:lnSpc>
              <a:spcBef>
                <a:spcPts val="0"/>
              </a:spcBef>
              <a:spcAft>
                <a:spcPts val="0"/>
              </a:spcAft>
              <a:buNone/>
            </a:pPr>
            <a:r>
              <a:rPr lang="en" sz="1800">
                <a:solidFill>
                  <a:srgbClr val="FFFFFF"/>
                </a:solidFill>
                <a:latin typeface="Economica"/>
                <a:ea typeface="Economica"/>
                <a:cs typeface="Economica"/>
                <a:sym typeface="Economica"/>
              </a:rPr>
              <a:t>Advisor:</a:t>
            </a:r>
            <a:endParaRPr sz="1800">
              <a:solidFill>
                <a:srgbClr val="FFFFFF"/>
              </a:solidFill>
              <a:latin typeface="Economica"/>
              <a:ea typeface="Economica"/>
              <a:cs typeface="Economica"/>
              <a:sym typeface="Economica"/>
            </a:endParaRPr>
          </a:p>
        </p:txBody>
      </p:sp>
      <p:sp>
        <p:nvSpPr>
          <p:cNvPr id="64" name="Google Shape;64;p13"/>
          <p:cNvSpPr txBox="1"/>
          <p:nvPr/>
        </p:nvSpPr>
        <p:spPr>
          <a:xfrm>
            <a:off x="2101000" y="908800"/>
            <a:ext cx="2705700" cy="1184700"/>
          </a:xfrm>
          <a:prstGeom prst="rect">
            <a:avLst/>
          </a:prstGeom>
          <a:noFill/>
          <a:ln>
            <a:noFill/>
          </a:ln>
          <a:effectLst>
            <a:outerShdw blurRad="42863" dist="9525" dir="5340000" algn="bl" rotWithShape="0">
              <a:srgbClr val="000000"/>
            </a:outerShdw>
          </a:effectLst>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rgbClr val="FFFFFF"/>
                </a:solidFill>
                <a:latin typeface="Economica"/>
                <a:ea typeface="Economica"/>
                <a:cs typeface="Economica"/>
                <a:sym typeface="Economica"/>
              </a:rPr>
              <a:t>sdmay19-09.sd.ece.iastate.edu</a:t>
            </a:r>
            <a:endParaRPr sz="1800">
              <a:solidFill>
                <a:srgbClr val="FFFFFF"/>
              </a:solidFill>
              <a:latin typeface="Economica"/>
              <a:ea typeface="Economica"/>
              <a:cs typeface="Economica"/>
              <a:sym typeface="Economica"/>
            </a:endParaRPr>
          </a:p>
          <a:p>
            <a:pPr marL="0" lvl="0" indent="0" algn="l" rtl="0">
              <a:lnSpc>
                <a:spcPct val="115000"/>
              </a:lnSpc>
              <a:spcBef>
                <a:spcPts val="0"/>
              </a:spcBef>
              <a:spcAft>
                <a:spcPts val="0"/>
              </a:spcAft>
              <a:buNone/>
            </a:pPr>
            <a:r>
              <a:rPr lang="en" sz="1800">
                <a:solidFill>
                  <a:srgbClr val="FFFFFF"/>
                </a:solidFill>
                <a:latin typeface="Economica"/>
                <a:ea typeface="Economica"/>
                <a:cs typeface="Economica"/>
                <a:sym typeface="Economica"/>
              </a:rPr>
              <a:t>Joseph Zambreno</a:t>
            </a:r>
            <a:endParaRPr sz="1800">
              <a:solidFill>
                <a:srgbClr val="FFFFFF"/>
              </a:solidFill>
              <a:latin typeface="Economica"/>
              <a:ea typeface="Economica"/>
              <a:cs typeface="Economica"/>
              <a:sym typeface="Economica"/>
            </a:endParaRPr>
          </a:p>
          <a:p>
            <a:pPr marL="0" lvl="0" indent="0" algn="l" rtl="0">
              <a:lnSpc>
                <a:spcPct val="115000"/>
              </a:lnSpc>
              <a:spcBef>
                <a:spcPts val="0"/>
              </a:spcBef>
              <a:spcAft>
                <a:spcPts val="0"/>
              </a:spcAft>
              <a:buNone/>
            </a:pPr>
            <a:r>
              <a:rPr lang="en" sz="1800">
                <a:solidFill>
                  <a:srgbClr val="FFFFFF"/>
                </a:solidFill>
                <a:latin typeface="Economica"/>
                <a:ea typeface="Economica"/>
                <a:cs typeface="Economica"/>
                <a:sym typeface="Economica"/>
              </a:rPr>
              <a:t>Craig Rupp</a:t>
            </a:r>
            <a:endParaRPr sz="1800">
              <a:solidFill>
                <a:srgbClr val="FFFFFF"/>
              </a:solidFill>
              <a:latin typeface="Economica"/>
              <a:ea typeface="Economica"/>
              <a:cs typeface="Economica"/>
              <a:sym typeface="Economica"/>
            </a:endParaRPr>
          </a:p>
        </p:txBody>
      </p:sp>
      <p:sp>
        <p:nvSpPr>
          <p:cNvPr id="65" name="Google Shape;65;p13"/>
          <p:cNvSpPr txBox="1"/>
          <p:nvPr/>
        </p:nvSpPr>
        <p:spPr>
          <a:xfrm>
            <a:off x="4456600" y="908800"/>
            <a:ext cx="1512300" cy="1337100"/>
          </a:xfrm>
          <a:prstGeom prst="rect">
            <a:avLst/>
          </a:prstGeom>
          <a:noFill/>
          <a:ln>
            <a:noFill/>
          </a:ln>
          <a:effectLst>
            <a:outerShdw blurRad="42863" dist="9525" dir="5340000" algn="bl" rotWithShape="0">
              <a:srgbClr val="000000"/>
            </a:outerShdw>
          </a:effectLst>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sz="1800">
                <a:solidFill>
                  <a:srgbClr val="FFFFFF"/>
                </a:solidFill>
                <a:latin typeface="Economica"/>
                <a:ea typeface="Economica"/>
                <a:cs typeface="Economica"/>
                <a:sym typeface="Economica"/>
              </a:rPr>
              <a:t>Mitchell Freshour:</a:t>
            </a:r>
            <a:endParaRPr sz="1800">
              <a:solidFill>
                <a:srgbClr val="FFFFFF"/>
              </a:solidFill>
              <a:latin typeface="Economica"/>
              <a:ea typeface="Economica"/>
              <a:cs typeface="Economica"/>
              <a:sym typeface="Economica"/>
            </a:endParaRPr>
          </a:p>
          <a:p>
            <a:pPr marL="0" lvl="0" indent="0" algn="r" rtl="0">
              <a:lnSpc>
                <a:spcPct val="115000"/>
              </a:lnSpc>
              <a:spcBef>
                <a:spcPts val="0"/>
              </a:spcBef>
              <a:spcAft>
                <a:spcPts val="0"/>
              </a:spcAft>
              <a:buNone/>
            </a:pPr>
            <a:r>
              <a:rPr lang="en" sz="1800">
                <a:solidFill>
                  <a:srgbClr val="FFFFFF"/>
                </a:solidFill>
                <a:latin typeface="Economica"/>
                <a:ea typeface="Economica"/>
                <a:cs typeface="Economica"/>
                <a:sym typeface="Economica"/>
              </a:rPr>
              <a:t>Douglas Kihlken:</a:t>
            </a:r>
            <a:endParaRPr sz="1800">
              <a:solidFill>
                <a:srgbClr val="FFFFFF"/>
              </a:solidFill>
              <a:latin typeface="Economica"/>
              <a:ea typeface="Economica"/>
              <a:cs typeface="Economica"/>
              <a:sym typeface="Economica"/>
            </a:endParaRPr>
          </a:p>
          <a:p>
            <a:pPr marL="0" lvl="0" indent="0" algn="r" rtl="0">
              <a:lnSpc>
                <a:spcPct val="115000"/>
              </a:lnSpc>
              <a:spcBef>
                <a:spcPts val="0"/>
              </a:spcBef>
              <a:spcAft>
                <a:spcPts val="0"/>
              </a:spcAft>
              <a:buNone/>
            </a:pPr>
            <a:r>
              <a:rPr lang="en" sz="1800">
                <a:solidFill>
                  <a:srgbClr val="FFFFFF"/>
                </a:solidFill>
                <a:latin typeface="Economica"/>
                <a:ea typeface="Economica"/>
                <a:cs typeface="Economica"/>
                <a:sym typeface="Economica"/>
              </a:rPr>
              <a:t>Calvin McBride:</a:t>
            </a:r>
            <a:endParaRPr sz="1800">
              <a:solidFill>
                <a:srgbClr val="FFFFFF"/>
              </a:solidFill>
              <a:latin typeface="Economica"/>
              <a:ea typeface="Economica"/>
              <a:cs typeface="Economica"/>
              <a:sym typeface="Economica"/>
            </a:endParaRPr>
          </a:p>
          <a:p>
            <a:pPr marL="0" lvl="0" indent="0" algn="r" rtl="0">
              <a:lnSpc>
                <a:spcPct val="115000"/>
              </a:lnSpc>
              <a:spcBef>
                <a:spcPts val="0"/>
              </a:spcBef>
              <a:spcAft>
                <a:spcPts val="0"/>
              </a:spcAft>
              <a:buNone/>
            </a:pPr>
            <a:r>
              <a:rPr lang="en" sz="1800">
                <a:solidFill>
                  <a:srgbClr val="FFFFFF"/>
                </a:solidFill>
                <a:latin typeface="Economica"/>
                <a:ea typeface="Economica"/>
                <a:cs typeface="Economica"/>
                <a:sym typeface="Economica"/>
              </a:rPr>
              <a:t>Sam Westerlund:</a:t>
            </a:r>
            <a:endParaRPr sz="1800">
              <a:solidFill>
                <a:srgbClr val="FFFFFF"/>
              </a:solidFill>
              <a:latin typeface="Economica"/>
              <a:ea typeface="Economica"/>
              <a:cs typeface="Economica"/>
              <a:sym typeface="Economica"/>
            </a:endParaRPr>
          </a:p>
        </p:txBody>
      </p:sp>
      <p:sp>
        <p:nvSpPr>
          <p:cNvPr id="66" name="Google Shape;66;p13"/>
          <p:cNvSpPr txBox="1"/>
          <p:nvPr/>
        </p:nvSpPr>
        <p:spPr>
          <a:xfrm>
            <a:off x="5968900" y="908800"/>
            <a:ext cx="2499000" cy="1543500"/>
          </a:xfrm>
          <a:prstGeom prst="rect">
            <a:avLst/>
          </a:prstGeom>
          <a:noFill/>
          <a:ln>
            <a:noFill/>
          </a:ln>
          <a:effectLst>
            <a:outerShdw blurRad="42863" dist="9525" dir="5340000" algn="bl" rotWithShape="0">
              <a:srgbClr val="000000"/>
            </a:outerShdw>
          </a:effectLst>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rgbClr val="FFFFFF"/>
                </a:solidFill>
                <a:latin typeface="Economica"/>
                <a:ea typeface="Economica"/>
                <a:cs typeface="Economica"/>
                <a:sym typeface="Economica"/>
              </a:rPr>
              <a:t>Hardware Developer</a:t>
            </a:r>
            <a:endParaRPr sz="1800">
              <a:solidFill>
                <a:srgbClr val="FFFFFF"/>
              </a:solidFill>
              <a:latin typeface="Economica"/>
              <a:ea typeface="Economica"/>
              <a:cs typeface="Economica"/>
              <a:sym typeface="Economica"/>
            </a:endParaRPr>
          </a:p>
          <a:p>
            <a:pPr marL="0" lvl="0" indent="0" algn="l" rtl="0">
              <a:lnSpc>
                <a:spcPct val="115000"/>
              </a:lnSpc>
              <a:spcBef>
                <a:spcPts val="0"/>
              </a:spcBef>
              <a:spcAft>
                <a:spcPts val="0"/>
              </a:spcAft>
              <a:buNone/>
            </a:pPr>
            <a:r>
              <a:rPr lang="en" sz="1800">
                <a:solidFill>
                  <a:srgbClr val="FFFFFF"/>
                </a:solidFill>
                <a:latin typeface="Economica"/>
                <a:ea typeface="Economica"/>
                <a:cs typeface="Economica"/>
                <a:sym typeface="Economica"/>
              </a:rPr>
              <a:t>Hardware Developer</a:t>
            </a:r>
            <a:endParaRPr sz="1800">
              <a:solidFill>
                <a:srgbClr val="FFFFFF"/>
              </a:solidFill>
              <a:latin typeface="Economica"/>
              <a:ea typeface="Economica"/>
              <a:cs typeface="Economica"/>
              <a:sym typeface="Economica"/>
            </a:endParaRPr>
          </a:p>
          <a:p>
            <a:pPr marL="0" lvl="0" indent="0" algn="l" rtl="0">
              <a:lnSpc>
                <a:spcPct val="115000"/>
              </a:lnSpc>
              <a:spcBef>
                <a:spcPts val="0"/>
              </a:spcBef>
              <a:spcAft>
                <a:spcPts val="0"/>
              </a:spcAft>
              <a:buNone/>
            </a:pPr>
            <a:r>
              <a:rPr lang="en" sz="1800">
                <a:solidFill>
                  <a:srgbClr val="FFFFFF"/>
                </a:solidFill>
                <a:latin typeface="Economica"/>
                <a:ea typeface="Economica"/>
                <a:cs typeface="Economica"/>
                <a:sym typeface="Economica"/>
              </a:rPr>
              <a:t>Software/Hardware Developer</a:t>
            </a:r>
            <a:endParaRPr sz="1800">
              <a:solidFill>
                <a:srgbClr val="FFFFFF"/>
              </a:solidFill>
              <a:latin typeface="Economica"/>
              <a:ea typeface="Economica"/>
              <a:cs typeface="Economica"/>
              <a:sym typeface="Economica"/>
            </a:endParaRPr>
          </a:p>
          <a:p>
            <a:pPr marL="0" lvl="0" indent="0" algn="l" rtl="0">
              <a:lnSpc>
                <a:spcPct val="115000"/>
              </a:lnSpc>
              <a:spcBef>
                <a:spcPts val="0"/>
              </a:spcBef>
              <a:spcAft>
                <a:spcPts val="0"/>
              </a:spcAft>
              <a:buNone/>
            </a:pPr>
            <a:r>
              <a:rPr lang="en" sz="1800">
                <a:solidFill>
                  <a:srgbClr val="FFFFFF"/>
                </a:solidFill>
                <a:latin typeface="Economica"/>
                <a:ea typeface="Economica"/>
                <a:cs typeface="Economica"/>
                <a:sym typeface="Economica"/>
              </a:rPr>
              <a:t>Software Developer</a:t>
            </a:r>
            <a:endParaRPr sz="1800">
              <a:solidFill>
                <a:srgbClr val="FFFFFF"/>
              </a:solidFill>
              <a:latin typeface="Economica"/>
              <a:ea typeface="Economica"/>
              <a:cs typeface="Economica"/>
              <a:sym typeface="Economic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2"/>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Project Milestones &amp; Schedule</a:t>
            </a:r>
            <a:endParaRPr/>
          </a:p>
        </p:txBody>
      </p:sp>
      <p:sp>
        <p:nvSpPr>
          <p:cNvPr id="131" name="Google Shape;131;p22"/>
          <p:cNvSpPr txBox="1">
            <a:spLocks noGrp="1"/>
          </p:cNvSpPr>
          <p:nvPr>
            <p:ph type="body" idx="1"/>
          </p:nvPr>
        </p:nvSpPr>
        <p:spPr>
          <a:xfrm>
            <a:off x="311700" y="1225225"/>
            <a:ext cx="4947900" cy="33540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Font typeface="Calibri"/>
              <a:buChar char="●"/>
            </a:pPr>
            <a:r>
              <a:rPr lang="en" sz="1400">
                <a:latin typeface="Calibri"/>
                <a:ea typeface="Calibri"/>
                <a:cs typeface="Calibri"/>
                <a:sym typeface="Calibri"/>
              </a:rPr>
              <a:t>Ordering and grouping of parts into individual components</a:t>
            </a:r>
            <a:endParaRPr sz="1400">
              <a:latin typeface="Calibri"/>
              <a:ea typeface="Calibri"/>
              <a:cs typeface="Calibri"/>
              <a:sym typeface="Calibri"/>
            </a:endParaRPr>
          </a:p>
          <a:p>
            <a:pPr marL="914400" lvl="1" indent="-317500" algn="l" rtl="0">
              <a:spcBef>
                <a:spcPts val="0"/>
              </a:spcBef>
              <a:spcAft>
                <a:spcPts val="0"/>
              </a:spcAft>
              <a:buSzPts val="1400"/>
              <a:buFont typeface="Calibri"/>
              <a:buChar char="○"/>
            </a:pPr>
            <a:r>
              <a:rPr lang="en">
                <a:latin typeface="Calibri"/>
                <a:ea typeface="Calibri"/>
                <a:cs typeface="Calibri"/>
                <a:sym typeface="Calibri"/>
              </a:rPr>
              <a:t>September 2018</a:t>
            </a:r>
            <a:endParaRPr sz="1400">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sz="1400">
                <a:latin typeface="Calibri"/>
                <a:ea typeface="Calibri"/>
                <a:cs typeface="Calibri"/>
                <a:sym typeface="Calibri"/>
              </a:rPr>
              <a:t>Completion of software prototype including Lidar mapping, and video processing to web interface</a:t>
            </a:r>
            <a:endParaRPr sz="1400">
              <a:latin typeface="Calibri"/>
              <a:ea typeface="Calibri"/>
              <a:cs typeface="Calibri"/>
              <a:sym typeface="Calibri"/>
            </a:endParaRPr>
          </a:p>
          <a:p>
            <a:pPr marL="914400" lvl="1" indent="-317500" algn="l" rtl="0">
              <a:spcBef>
                <a:spcPts val="0"/>
              </a:spcBef>
              <a:spcAft>
                <a:spcPts val="0"/>
              </a:spcAft>
              <a:buSzPts val="1400"/>
              <a:buFont typeface="Calibri"/>
              <a:buChar char="○"/>
            </a:pPr>
            <a:r>
              <a:rPr lang="en">
                <a:latin typeface="Calibri"/>
                <a:ea typeface="Calibri"/>
                <a:cs typeface="Calibri"/>
                <a:sym typeface="Calibri"/>
              </a:rPr>
              <a:t>December 2018</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sz="1400">
                <a:latin typeface="Calibri"/>
                <a:ea typeface="Calibri"/>
                <a:cs typeface="Calibri"/>
                <a:sym typeface="Calibri"/>
              </a:rPr>
              <a:t>Completion and testing of electrical components</a:t>
            </a:r>
            <a:endParaRPr sz="1400">
              <a:latin typeface="Calibri"/>
              <a:ea typeface="Calibri"/>
              <a:cs typeface="Calibri"/>
              <a:sym typeface="Calibri"/>
            </a:endParaRPr>
          </a:p>
          <a:p>
            <a:pPr marL="914400" lvl="1" indent="-317500" algn="l" rtl="0">
              <a:spcBef>
                <a:spcPts val="0"/>
              </a:spcBef>
              <a:spcAft>
                <a:spcPts val="0"/>
              </a:spcAft>
              <a:buSzPts val="1400"/>
              <a:buFont typeface="Calibri"/>
              <a:buChar char="○"/>
            </a:pPr>
            <a:r>
              <a:rPr lang="en">
                <a:latin typeface="Calibri"/>
                <a:ea typeface="Calibri"/>
                <a:cs typeface="Calibri"/>
                <a:sym typeface="Calibri"/>
              </a:rPr>
              <a:t>December 2018</a:t>
            </a:r>
            <a:endParaRPr sz="1400">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sz="1400">
                <a:latin typeface="Calibri"/>
                <a:ea typeface="Calibri"/>
                <a:cs typeface="Calibri"/>
                <a:sym typeface="Calibri"/>
              </a:rPr>
              <a:t>Machining and fabrication of parts</a:t>
            </a:r>
            <a:endParaRPr sz="1400">
              <a:latin typeface="Calibri"/>
              <a:ea typeface="Calibri"/>
              <a:cs typeface="Calibri"/>
              <a:sym typeface="Calibri"/>
            </a:endParaRPr>
          </a:p>
          <a:p>
            <a:pPr marL="914400" lvl="1" indent="-317500" algn="l" rtl="0">
              <a:spcBef>
                <a:spcPts val="0"/>
              </a:spcBef>
              <a:spcAft>
                <a:spcPts val="0"/>
              </a:spcAft>
              <a:buSzPts val="1400"/>
              <a:buFont typeface="Calibri"/>
              <a:buChar char="○"/>
            </a:pPr>
            <a:r>
              <a:rPr lang="en">
                <a:latin typeface="Calibri"/>
                <a:ea typeface="Calibri"/>
                <a:cs typeface="Calibri"/>
                <a:sym typeface="Calibri"/>
              </a:rPr>
              <a:t>January 2019</a:t>
            </a:r>
            <a:endParaRPr sz="1400">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sz="1400">
                <a:latin typeface="Calibri"/>
                <a:ea typeface="Calibri"/>
                <a:cs typeface="Calibri"/>
                <a:sym typeface="Calibri"/>
              </a:rPr>
              <a:t>Mechanical and electrical assembly of the rover</a:t>
            </a:r>
            <a:endParaRPr sz="1400">
              <a:latin typeface="Calibri"/>
              <a:ea typeface="Calibri"/>
              <a:cs typeface="Calibri"/>
              <a:sym typeface="Calibri"/>
            </a:endParaRPr>
          </a:p>
          <a:p>
            <a:pPr marL="914400" lvl="1" indent="-317500" algn="l" rtl="0">
              <a:spcBef>
                <a:spcPts val="0"/>
              </a:spcBef>
              <a:spcAft>
                <a:spcPts val="0"/>
              </a:spcAft>
              <a:buSzPts val="1400"/>
              <a:buFont typeface="Calibri"/>
              <a:buChar char="○"/>
            </a:pPr>
            <a:r>
              <a:rPr lang="en">
                <a:latin typeface="Calibri"/>
                <a:ea typeface="Calibri"/>
                <a:cs typeface="Calibri"/>
                <a:sym typeface="Calibri"/>
              </a:rPr>
              <a:t>March 2019</a:t>
            </a:r>
            <a:endParaRPr sz="1400">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sz="1400">
                <a:latin typeface="Calibri"/>
                <a:ea typeface="Calibri"/>
                <a:cs typeface="Calibri"/>
                <a:sym typeface="Calibri"/>
              </a:rPr>
              <a:t>Rover operational and improvements implemented</a:t>
            </a:r>
            <a:endParaRPr sz="1400">
              <a:latin typeface="Calibri"/>
              <a:ea typeface="Calibri"/>
              <a:cs typeface="Calibri"/>
              <a:sym typeface="Calibri"/>
            </a:endParaRPr>
          </a:p>
          <a:p>
            <a:pPr marL="914400" lvl="1" indent="-317500" algn="l" rtl="0">
              <a:spcBef>
                <a:spcPts val="0"/>
              </a:spcBef>
              <a:spcAft>
                <a:spcPts val="0"/>
              </a:spcAft>
              <a:buSzPts val="1400"/>
              <a:buFont typeface="Calibri"/>
              <a:buChar char="○"/>
            </a:pPr>
            <a:r>
              <a:rPr lang="en">
                <a:latin typeface="Calibri"/>
                <a:ea typeface="Calibri"/>
                <a:cs typeface="Calibri"/>
                <a:sym typeface="Calibri"/>
              </a:rPr>
              <a:t>April  2019</a:t>
            </a:r>
            <a:endParaRPr sz="1400">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3"/>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Functional Decomposition</a:t>
            </a:r>
            <a:endParaRPr/>
          </a:p>
        </p:txBody>
      </p:sp>
      <p:pic>
        <p:nvPicPr>
          <p:cNvPr id="137" name="Google Shape;137;p23"/>
          <p:cNvPicPr preferRelativeResize="0"/>
          <p:nvPr/>
        </p:nvPicPr>
        <p:blipFill>
          <a:blip r:embed="rId3">
            <a:alphaModFix/>
          </a:blip>
          <a:stretch>
            <a:fillRect/>
          </a:stretch>
        </p:blipFill>
        <p:spPr>
          <a:xfrm>
            <a:off x="1650250" y="1147225"/>
            <a:ext cx="8213000" cy="37345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4"/>
          <p:cNvSpPr/>
          <p:nvPr/>
        </p:nvSpPr>
        <p:spPr>
          <a:xfrm>
            <a:off x="3968250" y="2375121"/>
            <a:ext cx="3200400" cy="677400"/>
          </a:xfrm>
          <a:prstGeom prst="roundRect">
            <a:avLst>
              <a:gd name="adj" fmla="val 16667"/>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4"/>
          <p:cNvSpPr/>
          <p:nvPr/>
        </p:nvSpPr>
        <p:spPr>
          <a:xfrm>
            <a:off x="4884548" y="3090546"/>
            <a:ext cx="2284200" cy="798300"/>
          </a:xfrm>
          <a:prstGeom prst="roundRect">
            <a:avLst>
              <a:gd name="adj" fmla="val 16667"/>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4"/>
          <p:cNvSpPr txBox="1">
            <a:spLocks noGrp="1"/>
          </p:cNvSpPr>
          <p:nvPr>
            <p:ph type="title"/>
          </p:nvPr>
        </p:nvSpPr>
        <p:spPr>
          <a:xfrm>
            <a:off x="311700" y="-71625"/>
            <a:ext cx="8520600" cy="831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Detailed Design</a:t>
            </a:r>
            <a:endParaRPr/>
          </a:p>
        </p:txBody>
      </p:sp>
      <p:pic>
        <p:nvPicPr>
          <p:cNvPr id="145" name="Google Shape;145;p24"/>
          <p:cNvPicPr preferRelativeResize="0"/>
          <p:nvPr/>
        </p:nvPicPr>
        <p:blipFill>
          <a:blip r:embed="rId3">
            <a:alphaModFix/>
          </a:blip>
          <a:stretch>
            <a:fillRect/>
          </a:stretch>
        </p:blipFill>
        <p:spPr>
          <a:xfrm>
            <a:off x="311699" y="725425"/>
            <a:ext cx="3406500" cy="2159125"/>
          </a:xfrm>
          <a:prstGeom prst="rect">
            <a:avLst/>
          </a:prstGeom>
          <a:noFill/>
          <a:ln>
            <a:noFill/>
          </a:ln>
          <a:effectLst>
            <a:outerShdw blurRad="71438" dist="9525" dir="5400000" algn="bl" rotWithShape="0">
              <a:srgbClr val="000000"/>
            </a:outerShdw>
          </a:effectLst>
        </p:spPr>
      </p:pic>
      <p:pic>
        <p:nvPicPr>
          <p:cNvPr id="146" name="Google Shape;146;p24"/>
          <p:cNvPicPr preferRelativeResize="0"/>
          <p:nvPr/>
        </p:nvPicPr>
        <p:blipFill>
          <a:blip r:embed="rId4">
            <a:alphaModFix/>
          </a:blip>
          <a:stretch>
            <a:fillRect/>
          </a:stretch>
        </p:blipFill>
        <p:spPr>
          <a:xfrm>
            <a:off x="311700" y="2863312"/>
            <a:ext cx="3406500" cy="2045113"/>
          </a:xfrm>
          <a:prstGeom prst="rect">
            <a:avLst/>
          </a:prstGeom>
          <a:noFill/>
          <a:ln>
            <a:noFill/>
          </a:ln>
          <a:effectLst>
            <a:outerShdw blurRad="71438" dist="9525" dir="5400000" algn="bl" rotWithShape="0">
              <a:srgbClr val="000000"/>
            </a:outerShdw>
          </a:effectLst>
        </p:spPr>
      </p:pic>
      <p:pic>
        <p:nvPicPr>
          <p:cNvPr id="147" name="Google Shape;147;p24"/>
          <p:cNvPicPr preferRelativeResize="0"/>
          <p:nvPr/>
        </p:nvPicPr>
        <p:blipFill>
          <a:blip r:embed="rId5">
            <a:alphaModFix/>
          </a:blip>
          <a:stretch>
            <a:fillRect/>
          </a:stretch>
        </p:blipFill>
        <p:spPr>
          <a:xfrm>
            <a:off x="7168662" y="1174825"/>
            <a:ext cx="1908925" cy="1091675"/>
          </a:xfrm>
          <a:prstGeom prst="rect">
            <a:avLst/>
          </a:prstGeom>
          <a:noFill/>
          <a:ln>
            <a:noFill/>
          </a:ln>
        </p:spPr>
      </p:pic>
      <p:pic>
        <p:nvPicPr>
          <p:cNvPr id="148" name="Google Shape;148;p24"/>
          <p:cNvPicPr preferRelativeResize="0"/>
          <p:nvPr/>
        </p:nvPicPr>
        <p:blipFill>
          <a:blip r:embed="rId6">
            <a:alphaModFix/>
          </a:blip>
          <a:stretch>
            <a:fillRect/>
          </a:stretch>
        </p:blipFill>
        <p:spPr>
          <a:xfrm>
            <a:off x="6214311" y="3400019"/>
            <a:ext cx="849603" cy="411757"/>
          </a:xfrm>
          <a:prstGeom prst="rect">
            <a:avLst/>
          </a:prstGeom>
          <a:noFill/>
          <a:ln>
            <a:noFill/>
          </a:ln>
        </p:spPr>
      </p:pic>
      <p:pic>
        <p:nvPicPr>
          <p:cNvPr id="149" name="Google Shape;149;p24"/>
          <p:cNvPicPr preferRelativeResize="0"/>
          <p:nvPr/>
        </p:nvPicPr>
        <p:blipFill>
          <a:blip r:embed="rId7">
            <a:alphaModFix/>
          </a:blip>
          <a:stretch>
            <a:fillRect/>
          </a:stretch>
        </p:blipFill>
        <p:spPr>
          <a:xfrm>
            <a:off x="4965248" y="3444791"/>
            <a:ext cx="1289616" cy="322213"/>
          </a:xfrm>
          <a:prstGeom prst="rect">
            <a:avLst/>
          </a:prstGeom>
          <a:noFill/>
          <a:ln>
            <a:noFill/>
          </a:ln>
        </p:spPr>
      </p:pic>
      <p:sp>
        <p:nvSpPr>
          <p:cNvPr id="150" name="Google Shape;150;p24"/>
          <p:cNvSpPr txBox="1"/>
          <p:nvPr/>
        </p:nvSpPr>
        <p:spPr>
          <a:xfrm>
            <a:off x="5322924" y="3090971"/>
            <a:ext cx="1692600" cy="27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MobileNet V2</a:t>
            </a:r>
            <a:endParaRPr b="1"/>
          </a:p>
        </p:txBody>
      </p:sp>
      <p:pic>
        <p:nvPicPr>
          <p:cNvPr id="151" name="Google Shape;151;p24"/>
          <p:cNvPicPr preferRelativeResize="0"/>
          <p:nvPr/>
        </p:nvPicPr>
        <p:blipFill>
          <a:blip r:embed="rId8">
            <a:alphaModFix/>
          </a:blip>
          <a:stretch>
            <a:fillRect/>
          </a:stretch>
        </p:blipFill>
        <p:spPr>
          <a:xfrm>
            <a:off x="4286719" y="3926883"/>
            <a:ext cx="2150604" cy="548917"/>
          </a:xfrm>
          <a:prstGeom prst="rect">
            <a:avLst/>
          </a:prstGeom>
          <a:noFill/>
          <a:ln>
            <a:noFill/>
          </a:ln>
        </p:spPr>
      </p:pic>
      <p:pic>
        <p:nvPicPr>
          <p:cNvPr id="152" name="Google Shape;152;p24"/>
          <p:cNvPicPr preferRelativeResize="0"/>
          <p:nvPr/>
        </p:nvPicPr>
        <p:blipFill rotWithShape="1">
          <a:blip r:embed="rId9">
            <a:alphaModFix/>
          </a:blip>
          <a:srcRect t="34162" b="31250"/>
          <a:stretch/>
        </p:blipFill>
        <p:spPr>
          <a:xfrm>
            <a:off x="4689077" y="2438144"/>
            <a:ext cx="1841951" cy="548917"/>
          </a:xfrm>
          <a:prstGeom prst="rect">
            <a:avLst/>
          </a:prstGeom>
          <a:noFill/>
          <a:ln>
            <a:noFill/>
          </a:ln>
        </p:spPr>
      </p:pic>
      <p:sp>
        <p:nvSpPr>
          <p:cNvPr id="153" name="Google Shape;153;p24"/>
          <p:cNvSpPr/>
          <p:nvPr/>
        </p:nvSpPr>
        <p:spPr>
          <a:xfrm>
            <a:off x="3968250" y="3071677"/>
            <a:ext cx="812700" cy="798300"/>
          </a:xfrm>
          <a:prstGeom prst="roundRect">
            <a:avLst>
              <a:gd name="adj" fmla="val 16667"/>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t>SLAM</a:t>
            </a:r>
            <a:endParaRPr b="1"/>
          </a:p>
        </p:txBody>
      </p:sp>
      <p:cxnSp>
        <p:nvCxnSpPr>
          <p:cNvPr id="154" name="Google Shape;154;p24"/>
          <p:cNvCxnSpPr>
            <a:stCxn id="142" idx="0"/>
            <a:endCxn id="147" idx="2"/>
          </p:cNvCxnSpPr>
          <p:nvPr/>
        </p:nvCxnSpPr>
        <p:spPr>
          <a:xfrm rot="-5400000">
            <a:off x="6791550" y="1043421"/>
            <a:ext cx="108600" cy="2554800"/>
          </a:xfrm>
          <a:prstGeom prst="curvedConnector3">
            <a:avLst>
              <a:gd name="adj1" fmla="val 220001"/>
            </a:avLst>
          </a:prstGeom>
          <a:noFill/>
          <a:ln w="9525" cap="flat" cmpd="sng">
            <a:solidFill>
              <a:srgbClr val="000000"/>
            </a:solidFill>
            <a:prstDash val="solid"/>
            <a:round/>
            <a:headEnd type="none" w="med" len="med"/>
            <a:tailEnd type="triangle" w="med" len="med"/>
          </a:ln>
        </p:spPr>
      </p:cxnSp>
      <p:cxnSp>
        <p:nvCxnSpPr>
          <p:cNvPr id="155" name="Google Shape;155;p24"/>
          <p:cNvCxnSpPr>
            <a:stCxn id="147" idx="2"/>
            <a:endCxn id="142" idx="0"/>
          </p:cNvCxnSpPr>
          <p:nvPr/>
        </p:nvCxnSpPr>
        <p:spPr>
          <a:xfrm rot="5400000">
            <a:off x="6791425" y="1043400"/>
            <a:ext cx="108600" cy="2554800"/>
          </a:xfrm>
          <a:prstGeom prst="curvedConnector3">
            <a:avLst>
              <a:gd name="adj1" fmla="val 249241"/>
            </a:avLst>
          </a:prstGeom>
          <a:noFill/>
          <a:ln w="9525" cap="flat" cmpd="sng">
            <a:solidFill>
              <a:srgbClr val="000000"/>
            </a:solidFill>
            <a:prstDash val="solid"/>
            <a:round/>
            <a:headEnd type="none" w="med" len="med"/>
            <a:tailEnd type="triangle" w="med" len="med"/>
          </a:ln>
        </p:spPr>
      </p:cxnSp>
      <p:pic>
        <p:nvPicPr>
          <p:cNvPr id="156" name="Google Shape;156;p24"/>
          <p:cNvPicPr preferRelativeResize="0"/>
          <p:nvPr/>
        </p:nvPicPr>
        <p:blipFill>
          <a:blip r:embed="rId10">
            <a:alphaModFix/>
          </a:blip>
          <a:stretch>
            <a:fillRect/>
          </a:stretch>
        </p:blipFill>
        <p:spPr>
          <a:xfrm>
            <a:off x="5671075" y="4257425"/>
            <a:ext cx="3406499" cy="800011"/>
          </a:xfrm>
          <a:prstGeom prst="rect">
            <a:avLst/>
          </a:prstGeom>
          <a:noFill/>
          <a:ln>
            <a:noFill/>
          </a:ln>
        </p:spPr>
      </p:pic>
      <p:pic>
        <p:nvPicPr>
          <p:cNvPr id="157" name="Google Shape;157;p24"/>
          <p:cNvPicPr preferRelativeResize="0"/>
          <p:nvPr/>
        </p:nvPicPr>
        <p:blipFill>
          <a:blip r:embed="rId11">
            <a:alphaModFix/>
          </a:blip>
          <a:stretch>
            <a:fillRect/>
          </a:stretch>
        </p:blipFill>
        <p:spPr>
          <a:xfrm>
            <a:off x="5286938" y="725425"/>
            <a:ext cx="1107437" cy="831300"/>
          </a:xfrm>
          <a:prstGeom prst="rect">
            <a:avLst/>
          </a:prstGeom>
          <a:noFill/>
          <a:ln>
            <a:noFill/>
          </a:ln>
        </p:spPr>
      </p:pic>
      <p:cxnSp>
        <p:nvCxnSpPr>
          <p:cNvPr id="158" name="Google Shape;158;p24"/>
          <p:cNvCxnSpPr>
            <a:stCxn id="157" idx="2"/>
            <a:endCxn id="147" idx="1"/>
          </p:cNvCxnSpPr>
          <p:nvPr/>
        </p:nvCxnSpPr>
        <p:spPr>
          <a:xfrm rot="-5400000" flipH="1">
            <a:off x="6422806" y="974575"/>
            <a:ext cx="163800" cy="1328100"/>
          </a:xfrm>
          <a:prstGeom prst="curvedConnector2">
            <a:avLst/>
          </a:prstGeom>
          <a:noFill/>
          <a:ln w="9525" cap="flat" cmpd="sng">
            <a:solidFill>
              <a:srgbClr val="000000"/>
            </a:solidFill>
            <a:prstDash val="solid"/>
            <a:round/>
            <a:headEnd type="none" w="med" len="med"/>
            <a:tailEnd type="triangle" w="med" len="med"/>
          </a:ln>
        </p:spPr>
      </p:cxnSp>
      <p:sp>
        <p:nvSpPr>
          <p:cNvPr id="159" name="Google Shape;159;p24"/>
          <p:cNvSpPr txBox="1"/>
          <p:nvPr/>
        </p:nvSpPr>
        <p:spPr>
          <a:xfrm>
            <a:off x="4965250" y="1286050"/>
            <a:ext cx="1107300" cy="32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Client</a:t>
            </a:r>
            <a:endParaRPr b="1"/>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5"/>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HW/SW/Technology Platforms Used</a:t>
            </a:r>
            <a:endParaRPr/>
          </a:p>
        </p:txBody>
      </p:sp>
      <p:sp>
        <p:nvSpPr>
          <p:cNvPr id="165" name="Google Shape;165;p25"/>
          <p:cNvSpPr txBox="1">
            <a:spLocks noGrp="1"/>
          </p:cNvSpPr>
          <p:nvPr>
            <p:ph type="body" idx="1"/>
          </p:nvPr>
        </p:nvSpPr>
        <p:spPr>
          <a:xfrm>
            <a:off x="311700" y="1225225"/>
            <a:ext cx="2927400" cy="3310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Font typeface="Calibri"/>
              <a:buChar char="●"/>
            </a:pPr>
            <a:r>
              <a:rPr lang="en" sz="1400">
                <a:latin typeface="Calibri"/>
                <a:ea typeface="Calibri"/>
                <a:cs typeface="Calibri"/>
                <a:sym typeface="Calibri"/>
              </a:rPr>
              <a:t>React.js</a:t>
            </a:r>
            <a:endParaRPr sz="1400">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sz="1400">
                <a:latin typeface="Calibri"/>
                <a:ea typeface="Calibri"/>
                <a:cs typeface="Calibri"/>
                <a:sym typeface="Calibri"/>
              </a:rPr>
              <a:t>Python</a:t>
            </a:r>
            <a:endParaRPr sz="1400">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sz="1400">
                <a:latin typeface="Calibri"/>
                <a:ea typeface="Calibri"/>
                <a:cs typeface="Calibri"/>
                <a:sym typeface="Calibri"/>
              </a:rPr>
              <a:t>Tornado (python sockets)</a:t>
            </a:r>
            <a:endParaRPr sz="1400">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sz="1400">
                <a:latin typeface="Calibri"/>
                <a:ea typeface="Calibri"/>
                <a:cs typeface="Calibri"/>
                <a:sym typeface="Calibri"/>
              </a:rPr>
              <a:t>Google Maps</a:t>
            </a:r>
            <a:endParaRPr sz="1400">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sz="1400">
                <a:latin typeface="Calibri"/>
                <a:ea typeface="Calibri"/>
                <a:cs typeface="Calibri"/>
                <a:sym typeface="Calibri"/>
              </a:rPr>
              <a:t>Chart.js</a:t>
            </a:r>
            <a:endParaRPr sz="1400">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sz="1400">
                <a:latin typeface="Calibri"/>
                <a:ea typeface="Calibri"/>
                <a:cs typeface="Calibri"/>
                <a:sym typeface="Calibri"/>
              </a:rPr>
              <a:t>Npm</a:t>
            </a:r>
            <a:endParaRPr sz="1400">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sz="1400">
                <a:latin typeface="Calibri"/>
                <a:ea typeface="Calibri"/>
                <a:cs typeface="Calibri"/>
                <a:sym typeface="Calibri"/>
              </a:rPr>
              <a:t>Keras (TensorFlow backend)</a:t>
            </a:r>
            <a:endParaRPr sz="1400">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sz="1400">
                <a:latin typeface="Calibri"/>
                <a:ea typeface="Calibri"/>
                <a:cs typeface="Calibri"/>
                <a:sym typeface="Calibri"/>
              </a:rPr>
              <a:t>Raspi</a:t>
            </a:r>
            <a:endParaRPr sz="1400">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sz="1400">
                <a:latin typeface="Calibri"/>
                <a:ea typeface="Calibri"/>
                <a:cs typeface="Calibri"/>
                <a:sym typeface="Calibri"/>
              </a:rPr>
              <a:t>Intel Movidius Compute Stick</a:t>
            </a:r>
            <a:endParaRPr sz="1400">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sz="1400">
                <a:latin typeface="Calibri"/>
                <a:ea typeface="Calibri"/>
                <a:cs typeface="Calibri"/>
                <a:sym typeface="Calibri"/>
              </a:rPr>
              <a:t>RPLidar</a:t>
            </a:r>
            <a:endParaRPr sz="1400">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sz="1400">
                <a:latin typeface="Calibri"/>
                <a:ea typeface="Calibri"/>
                <a:cs typeface="Calibri"/>
                <a:sym typeface="Calibri"/>
              </a:rPr>
              <a:t>RoboClaw Motor Controllers</a:t>
            </a:r>
            <a:endParaRPr sz="1400">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sz="1400">
                <a:latin typeface="Calibri"/>
                <a:ea typeface="Calibri"/>
                <a:cs typeface="Calibri"/>
                <a:sym typeface="Calibri"/>
              </a:rPr>
              <a:t>OshPark PCBs</a:t>
            </a:r>
            <a:endParaRPr sz="1400">
              <a:latin typeface="Calibri"/>
              <a:ea typeface="Calibri"/>
              <a:cs typeface="Calibri"/>
              <a:sym typeface="Calibri"/>
            </a:endParaRPr>
          </a:p>
        </p:txBody>
      </p:sp>
      <p:pic>
        <p:nvPicPr>
          <p:cNvPr id="166" name="Google Shape;166;p25"/>
          <p:cNvPicPr preferRelativeResize="0"/>
          <p:nvPr/>
        </p:nvPicPr>
        <p:blipFill>
          <a:blip r:embed="rId3">
            <a:alphaModFix/>
          </a:blip>
          <a:stretch>
            <a:fillRect/>
          </a:stretch>
        </p:blipFill>
        <p:spPr>
          <a:xfrm>
            <a:off x="3239100" y="1225225"/>
            <a:ext cx="3802726" cy="1629750"/>
          </a:xfrm>
          <a:prstGeom prst="rect">
            <a:avLst/>
          </a:prstGeom>
          <a:noFill/>
          <a:ln>
            <a:noFill/>
          </a:ln>
          <a:effectLst>
            <a:outerShdw blurRad="71438" dist="9525" dir="5400000" algn="bl" rotWithShape="0">
              <a:srgbClr val="000000"/>
            </a:outerShdw>
          </a:effectLst>
        </p:spPr>
      </p:pic>
      <p:pic>
        <p:nvPicPr>
          <p:cNvPr id="167" name="Google Shape;167;p25"/>
          <p:cNvPicPr preferRelativeResize="0"/>
          <p:nvPr/>
        </p:nvPicPr>
        <p:blipFill>
          <a:blip r:embed="rId4">
            <a:alphaModFix/>
          </a:blip>
          <a:stretch>
            <a:fillRect/>
          </a:stretch>
        </p:blipFill>
        <p:spPr>
          <a:xfrm>
            <a:off x="3239100" y="2967575"/>
            <a:ext cx="2999258" cy="1983724"/>
          </a:xfrm>
          <a:prstGeom prst="rect">
            <a:avLst/>
          </a:prstGeom>
          <a:noFill/>
          <a:ln>
            <a:noFill/>
          </a:ln>
          <a:effectLst>
            <a:outerShdw blurRad="71438" dist="9525" dir="5400000" algn="bl" rotWithShape="0">
              <a:srgbClr val="000000"/>
            </a:outerShdw>
          </a:effectLst>
        </p:spPr>
      </p:pic>
      <p:pic>
        <p:nvPicPr>
          <p:cNvPr id="168" name="Google Shape;168;p25"/>
          <p:cNvPicPr preferRelativeResize="0"/>
          <p:nvPr/>
        </p:nvPicPr>
        <p:blipFill rotWithShape="1">
          <a:blip r:embed="rId5">
            <a:alphaModFix/>
          </a:blip>
          <a:srcRect l="3261" r="3271"/>
          <a:stretch/>
        </p:blipFill>
        <p:spPr>
          <a:xfrm>
            <a:off x="6415108" y="2967575"/>
            <a:ext cx="2417186" cy="1983725"/>
          </a:xfrm>
          <a:prstGeom prst="rect">
            <a:avLst/>
          </a:prstGeom>
          <a:noFill/>
          <a:ln>
            <a:noFill/>
          </a:ln>
        </p:spPr>
      </p:pic>
      <p:pic>
        <p:nvPicPr>
          <p:cNvPr id="169" name="Google Shape;169;p25"/>
          <p:cNvPicPr preferRelativeResize="0"/>
          <p:nvPr/>
        </p:nvPicPr>
        <p:blipFill>
          <a:blip r:embed="rId6">
            <a:alphaModFix/>
          </a:blip>
          <a:stretch>
            <a:fillRect/>
          </a:stretch>
        </p:blipFill>
        <p:spPr>
          <a:xfrm>
            <a:off x="7266713" y="1225225"/>
            <a:ext cx="1347311" cy="16297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6"/>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Test Plan</a:t>
            </a:r>
            <a:endParaRPr/>
          </a:p>
        </p:txBody>
      </p:sp>
      <p:sp>
        <p:nvSpPr>
          <p:cNvPr id="175" name="Google Shape;175;p26"/>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Font typeface="Calibri"/>
              <a:buChar char="●"/>
            </a:pPr>
            <a:r>
              <a:rPr lang="en" sz="1400">
                <a:latin typeface="Calibri"/>
                <a:ea typeface="Calibri"/>
                <a:cs typeface="Calibri"/>
                <a:sym typeface="Calibri"/>
              </a:rPr>
              <a:t>Electrical testing of PCBs and drive motors</a:t>
            </a:r>
            <a:endParaRPr sz="1400">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sz="1400">
                <a:latin typeface="Calibri"/>
                <a:ea typeface="Calibri"/>
                <a:cs typeface="Calibri"/>
                <a:sym typeface="Calibri"/>
              </a:rPr>
              <a:t>Mechanical testing of rover using weights and range of motion testing</a:t>
            </a:r>
            <a:endParaRPr sz="1400">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sz="1400">
                <a:latin typeface="Calibri"/>
                <a:ea typeface="Calibri"/>
                <a:cs typeface="Calibri"/>
                <a:sym typeface="Calibri"/>
              </a:rPr>
              <a:t>Unit testing of software components</a:t>
            </a:r>
            <a:endParaRPr sz="1400">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sz="1400">
                <a:latin typeface="Calibri"/>
                <a:ea typeface="Calibri"/>
                <a:cs typeface="Calibri"/>
                <a:sym typeface="Calibri"/>
              </a:rPr>
              <a:t>Operational testing in controlled environment</a:t>
            </a:r>
            <a:endParaRPr sz="1400">
              <a:latin typeface="Calibri"/>
              <a:ea typeface="Calibri"/>
              <a:cs typeface="Calibri"/>
              <a:sym typeface="Calibri"/>
            </a:endParaRPr>
          </a:p>
        </p:txBody>
      </p:sp>
      <p:pic>
        <p:nvPicPr>
          <p:cNvPr id="176" name="Google Shape;176;p26"/>
          <p:cNvPicPr preferRelativeResize="0"/>
          <p:nvPr/>
        </p:nvPicPr>
        <p:blipFill>
          <a:blip r:embed="rId3">
            <a:alphaModFix/>
          </a:blip>
          <a:stretch>
            <a:fillRect/>
          </a:stretch>
        </p:blipFill>
        <p:spPr>
          <a:xfrm>
            <a:off x="1699675" y="2846750"/>
            <a:ext cx="5744650" cy="1691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0"/>
          <p:cNvSpPr txBox="1">
            <a:spLocks noGrp="1"/>
          </p:cNvSpPr>
          <p:nvPr>
            <p:ph type="title"/>
          </p:nvPr>
        </p:nvSpPr>
        <p:spPr>
          <a:xfrm>
            <a:off x="311700" y="2156100"/>
            <a:ext cx="8520600" cy="831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Prototype Implementations</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27"/>
          <p:cNvPicPr preferRelativeResize="0"/>
          <p:nvPr/>
        </p:nvPicPr>
        <p:blipFill>
          <a:blip r:embed="rId3">
            <a:alphaModFix/>
          </a:blip>
          <a:stretch>
            <a:fillRect/>
          </a:stretch>
        </p:blipFill>
        <p:spPr>
          <a:xfrm>
            <a:off x="-504025" y="-2000275"/>
            <a:ext cx="9794871" cy="73461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8"/>
          <p:cNvSpPr txBox="1">
            <a:spLocks noGrp="1"/>
          </p:cNvSpPr>
          <p:nvPr>
            <p:ph type="title"/>
          </p:nvPr>
        </p:nvSpPr>
        <p:spPr>
          <a:xfrm>
            <a:off x="311700" y="25950"/>
            <a:ext cx="8520600" cy="831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Prototype Implementations</a:t>
            </a:r>
            <a:endParaRPr/>
          </a:p>
        </p:txBody>
      </p:sp>
      <p:sp>
        <p:nvSpPr>
          <p:cNvPr id="187" name="Google Shape;187;p28"/>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sz="1400">
              <a:latin typeface="Calibri"/>
              <a:ea typeface="Calibri"/>
              <a:cs typeface="Calibri"/>
              <a:sym typeface="Calibri"/>
            </a:endParaRPr>
          </a:p>
        </p:txBody>
      </p:sp>
      <p:pic>
        <p:nvPicPr>
          <p:cNvPr id="188" name="Google Shape;188;p28"/>
          <p:cNvPicPr preferRelativeResize="0"/>
          <p:nvPr/>
        </p:nvPicPr>
        <p:blipFill>
          <a:blip r:embed="rId3">
            <a:alphaModFix/>
          </a:blip>
          <a:stretch>
            <a:fillRect/>
          </a:stretch>
        </p:blipFill>
        <p:spPr>
          <a:xfrm>
            <a:off x="0" y="11034"/>
            <a:ext cx="9143999" cy="496903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9"/>
          <p:cNvSpPr txBox="1">
            <a:spLocks noGrp="1"/>
          </p:cNvSpPr>
          <p:nvPr>
            <p:ph type="title"/>
          </p:nvPr>
        </p:nvSpPr>
        <p:spPr>
          <a:xfrm>
            <a:off x="311700" y="25950"/>
            <a:ext cx="8520600" cy="831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Prototype Implementations</a:t>
            </a:r>
            <a:endParaRPr/>
          </a:p>
        </p:txBody>
      </p:sp>
      <p:sp>
        <p:nvSpPr>
          <p:cNvPr id="194" name="Google Shape;194;p29"/>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sz="1400">
              <a:latin typeface="Calibri"/>
              <a:ea typeface="Calibri"/>
              <a:cs typeface="Calibri"/>
              <a:sym typeface="Calibri"/>
            </a:endParaRPr>
          </a:p>
        </p:txBody>
      </p:sp>
      <p:pic>
        <p:nvPicPr>
          <p:cNvPr id="195" name="Google Shape;195;p29"/>
          <p:cNvPicPr preferRelativeResize="0"/>
          <p:nvPr/>
        </p:nvPicPr>
        <p:blipFill>
          <a:blip r:embed="rId3">
            <a:alphaModFix/>
          </a:blip>
          <a:stretch>
            <a:fillRect/>
          </a:stretch>
        </p:blipFill>
        <p:spPr>
          <a:xfrm>
            <a:off x="0" y="9525"/>
            <a:ext cx="9143999" cy="49720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1" name="Google Shape;201;p30"/>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sz="1400">
              <a:latin typeface="Calibri"/>
              <a:ea typeface="Calibri"/>
              <a:cs typeface="Calibri"/>
              <a:sym typeface="Calibri"/>
            </a:endParaRPr>
          </a:p>
        </p:txBody>
      </p:sp>
      <p:pic>
        <p:nvPicPr>
          <p:cNvPr id="2" name="rover demo 2_Trim">
            <a:hlinkClick r:id="" action="ppaction://media"/>
            <a:extLst>
              <a:ext uri="{FF2B5EF4-FFF2-40B4-BE49-F238E27FC236}">
                <a16:creationId xmlns:a16="http://schemas.microsoft.com/office/drawing/2014/main" id="{B8FEFBA0-2F52-4B05-A1B6-7B15954F0B6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4" name="Title 3">
            <a:extLst>
              <a:ext uri="{FF2B5EF4-FFF2-40B4-BE49-F238E27FC236}">
                <a16:creationId xmlns:a16="http://schemas.microsoft.com/office/drawing/2014/main" id="{973225D0-3DAB-486E-BCEB-2D93A83046B1}"/>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386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4"/>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Problem Statement</a:t>
            </a:r>
            <a:endParaRPr/>
          </a:p>
        </p:txBody>
      </p:sp>
      <p:sp>
        <p:nvSpPr>
          <p:cNvPr id="72" name="Google Shape;72;p14"/>
          <p:cNvSpPr txBox="1">
            <a:spLocks noGrp="1"/>
          </p:cNvSpPr>
          <p:nvPr>
            <p:ph type="body" idx="1"/>
          </p:nvPr>
        </p:nvSpPr>
        <p:spPr>
          <a:xfrm>
            <a:off x="311700" y="1021775"/>
            <a:ext cx="8520600" cy="58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b="1">
                <a:latin typeface="Calibri"/>
                <a:ea typeface="Calibri"/>
                <a:cs typeface="Calibri"/>
                <a:sym typeface="Calibri"/>
              </a:rPr>
              <a:t>Problem</a:t>
            </a:r>
            <a:r>
              <a:rPr lang="en" sz="1400">
                <a:latin typeface="Calibri"/>
                <a:ea typeface="Calibri"/>
                <a:cs typeface="Calibri"/>
                <a:sym typeface="Calibri"/>
              </a:rPr>
              <a:t>: Iowa State University’s ECpE department needs a show piece to capture the attention of and engage potential students and visitors at Iowa State University.</a:t>
            </a:r>
            <a:endParaRPr sz="1400">
              <a:latin typeface="Calibri"/>
              <a:ea typeface="Calibri"/>
              <a:cs typeface="Calibri"/>
              <a:sym typeface="Calibri"/>
            </a:endParaRPr>
          </a:p>
          <a:p>
            <a:pPr marL="0" lvl="0" indent="0" algn="ctr" rtl="0">
              <a:spcBef>
                <a:spcPts val="1600"/>
              </a:spcBef>
              <a:spcAft>
                <a:spcPts val="1600"/>
              </a:spcAft>
              <a:buNone/>
            </a:pPr>
            <a:endParaRPr/>
          </a:p>
        </p:txBody>
      </p:sp>
      <p:pic>
        <p:nvPicPr>
          <p:cNvPr id="73" name="Google Shape;73;p14"/>
          <p:cNvPicPr preferRelativeResize="0"/>
          <p:nvPr/>
        </p:nvPicPr>
        <p:blipFill>
          <a:blip r:embed="rId3">
            <a:alphaModFix/>
          </a:blip>
          <a:stretch>
            <a:fillRect/>
          </a:stretch>
        </p:blipFill>
        <p:spPr>
          <a:xfrm>
            <a:off x="1354875" y="2149875"/>
            <a:ext cx="2203853" cy="2891550"/>
          </a:xfrm>
          <a:prstGeom prst="rect">
            <a:avLst/>
          </a:prstGeom>
          <a:noFill/>
          <a:ln>
            <a:noFill/>
          </a:ln>
          <a:effectLst>
            <a:outerShdw blurRad="71438" dist="9525" dir="5400000" algn="bl" rotWithShape="0">
              <a:srgbClr val="000000"/>
            </a:outerShdw>
          </a:effectLst>
        </p:spPr>
      </p:pic>
      <p:pic>
        <p:nvPicPr>
          <p:cNvPr id="74" name="Google Shape;74;p14"/>
          <p:cNvPicPr preferRelativeResize="0"/>
          <p:nvPr/>
        </p:nvPicPr>
        <p:blipFill>
          <a:blip r:embed="rId4">
            <a:alphaModFix/>
          </a:blip>
          <a:stretch>
            <a:fillRect/>
          </a:stretch>
        </p:blipFill>
        <p:spPr>
          <a:xfrm>
            <a:off x="4273500" y="2275325"/>
            <a:ext cx="3849200" cy="2305675"/>
          </a:xfrm>
          <a:prstGeom prst="rect">
            <a:avLst/>
          </a:prstGeom>
          <a:noFill/>
          <a:ln>
            <a:noFill/>
          </a:ln>
          <a:effectLst>
            <a:outerShdw blurRad="71438" dist="9525" dir="5340000" algn="bl" rotWithShape="0">
              <a:srgbClr val="000000"/>
            </a:outerShdw>
          </a:effectLst>
        </p:spPr>
      </p:pic>
      <p:sp>
        <p:nvSpPr>
          <p:cNvPr id="75" name="Google Shape;75;p14"/>
          <p:cNvSpPr txBox="1">
            <a:spLocks noGrp="1"/>
          </p:cNvSpPr>
          <p:nvPr>
            <p:ph type="body" idx="1"/>
          </p:nvPr>
        </p:nvSpPr>
        <p:spPr>
          <a:xfrm>
            <a:off x="311700" y="1569075"/>
            <a:ext cx="8520600" cy="58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b="1">
                <a:latin typeface="Calibri"/>
                <a:ea typeface="Calibri"/>
                <a:cs typeface="Calibri"/>
                <a:sym typeface="Calibri"/>
              </a:rPr>
              <a:t>Solution</a:t>
            </a:r>
            <a:r>
              <a:rPr lang="en" sz="1400">
                <a:latin typeface="Calibri"/>
                <a:ea typeface="Calibri"/>
                <a:cs typeface="Calibri"/>
                <a:sym typeface="Calibri"/>
              </a:rPr>
              <a:t>: Construct a well-documented and extensible miniature Mars rover that can either be remote-controlled or navigate itself using machine-learning and computer-vision.</a:t>
            </a:r>
            <a:endParaRPr sz="1400">
              <a:latin typeface="Calibri"/>
              <a:ea typeface="Calibri"/>
              <a:cs typeface="Calibri"/>
              <a:sym typeface="Calibri"/>
            </a:endParaRPr>
          </a:p>
          <a:p>
            <a:pPr marL="0" lvl="0" indent="0" algn="ctr" rtl="0">
              <a:spcBef>
                <a:spcPts val="1600"/>
              </a:spcBef>
              <a:spcAft>
                <a:spcPts val="160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1"/>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Current Project Status with respect to milestones</a:t>
            </a:r>
            <a:endParaRPr/>
          </a:p>
        </p:txBody>
      </p:sp>
      <p:sp>
        <p:nvSpPr>
          <p:cNvPr id="208" name="Google Shape;208;p31"/>
          <p:cNvSpPr txBox="1">
            <a:spLocks noGrp="1"/>
          </p:cNvSpPr>
          <p:nvPr>
            <p:ph type="body" idx="1"/>
          </p:nvPr>
        </p:nvSpPr>
        <p:spPr>
          <a:xfrm>
            <a:off x="311700" y="1225225"/>
            <a:ext cx="4986900" cy="3470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400">
                <a:latin typeface="Calibri"/>
                <a:ea typeface="Calibri"/>
                <a:cs typeface="Calibri"/>
                <a:sym typeface="Calibri"/>
              </a:rPr>
              <a:t>End-of-semester milestones:</a:t>
            </a:r>
            <a:endParaRPr sz="1400">
              <a:latin typeface="Calibri"/>
              <a:ea typeface="Calibri"/>
              <a:cs typeface="Calibri"/>
              <a:sym typeface="Calibri"/>
            </a:endParaRPr>
          </a:p>
          <a:p>
            <a:pPr marL="457200" lvl="0" indent="-317500" algn="l" rtl="0">
              <a:spcBef>
                <a:spcPts val="1600"/>
              </a:spcBef>
              <a:spcAft>
                <a:spcPts val="0"/>
              </a:spcAft>
              <a:buSzPts val="1400"/>
              <a:buFont typeface="Calibri"/>
              <a:buChar char="●"/>
            </a:pPr>
            <a:r>
              <a:rPr lang="en" sz="1400">
                <a:latin typeface="Calibri"/>
                <a:ea typeface="Calibri"/>
                <a:cs typeface="Calibri"/>
                <a:sym typeface="Calibri"/>
              </a:rPr>
              <a:t>Basic software prototype with camera integration and video processing.</a:t>
            </a:r>
            <a:endParaRPr sz="1400">
              <a:latin typeface="Calibri"/>
              <a:ea typeface="Calibri"/>
              <a:cs typeface="Calibri"/>
              <a:sym typeface="Calibri"/>
            </a:endParaRPr>
          </a:p>
          <a:p>
            <a:pPr marL="914400" lvl="1" indent="-317500" algn="l" rtl="0">
              <a:spcBef>
                <a:spcPts val="0"/>
              </a:spcBef>
              <a:spcAft>
                <a:spcPts val="0"/>
              </a:spcAft>
              <a:buSzPts val="1400"/>
              <a:buFont typeface="Calibri"/>
              <a:buChar char="○"/>
            </a:pPr>
            <a:r>
              <a:rPr lang="en">
                <a:latin typeface="Calibri"/>
                <a:ea typeface="Calibri"/>
                <a:cs typeface="Calibri"/>
                <a:sym typeface="Calibri"/>
              </a:rPr>
              <a:t>Status: </a:t>
            </a:r>
            <a:r>
              <a:rPr lang="en">
                <a:solidFill>
                  <a:srgbClr val="38761D"/>
                </a:solidFill>
                <a:latin typeface="Calibri"/>
                <a:ea typeface="Calibri"/>
                <a:cs typeface="Calibri"/>
                <a:sym typeface="Calibri"/>
              </a:rPr>
              <a:t>Done</a:t>
            </a:r>
            <a:r>
              <a:rPr lang="en">
                <a:latin typeface="Calibri"/>
                <a:ea typeface="Calibri"/>
                <a:cs typeface="Calibri"/>
                <a:sym typeface="Calibri"/>
              </a:rPr>
              <a:t>.</a:t>
            </a:r>
            <a:endParaRPr sz="1400">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sz="1400">
                <a:latin typeface="Calibri"/>
                <a:ea typeface="Calibri"/>
                <a:cs typeface="Calibri"/>
                <a:sym typeface="Calibri"/>
              </a:rPr>
              <a:t>Hardware ordered, counted, and grouped by component.</a:t>
            </a:r>
            <a:endParaRPr sz="1400">
              <a:latin typeface="Calibri"/>
              <a:ea typeface="Calibri"/>
              <a:cs typeface="Calibri"/>
              <a:sym typeface="Calibri"/>
            </a:endParaRPr>
          </a:p>
          <a:p>
            <a:pPr marL="914400" lvl="1" indent="-317500" algn="l" rtl="0">
              <a:spcBef>
                <a:spcPts val="0"/>
              </a:spcBef>
              <a:spcAft>
                <a:spcPts val="0"/>
              </a:spcAft>
              <a:buSzPts val="1400"/>
              <a:buFont typeface="Calibri"/>
              <a:buChar char="○"/>
            </a:pPr>
            <a:r>
              <a:rPr lang="en">
                <a:latin typeface="Calibri"/>
                <a:ea typeface="Calibri"/>
                <a:cs typeface="Calibri"/>
                <a:sym typeface="Calibri"/>
              </a:rPr>
              <a:t>Status: </a:t>
            </a:r>
            <a:r>
              <a:rPr lang="en">
                <a:solidFill>
                  <a:srgbClr val="38761D"/>
                </a:solidFill>
                <a:latin typeface="Calibri"/>
                <a:ea typeface="Calibri"/>
                <a:cs typeface="Calibri"/>
                <a:sym typeface="Calibri"/>
              </a:rPr>
              <a:t>Done</a:t>
            </a:r>
            <a:r>
              <a:rPr lang="en">
                <a:latin typeface="Calibri"/>
                <a:ea typeface="Calibri"/>
                <a:cs typeface="Calibri"/>
                <a:sym typeface="Calibri"/>
              </a:rPr>
              <a:t>.</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sz="1400">
                <a:latin typeface="Calibri"/>
                <a:ea typeface="Calibri"/>
                <a:cs typeface="Calibri"/>
                <a:sym typeface="Calibri"/>
              </a:rPr>
              <a:t>Testing of Software and Hardware components</a:t>
            </a:r>
            <a:endParaRPr sz="1400">
              <a:latin typeface="Calibri"/>
              <a:ea typeface="Calibri"/>
              <a:cs typeface="Calibri"/>
              <a:sym typeface="Calibri"/>
            </a:endParaRPr>
          </a:p>
          <a:p>
            <a:pPr marL="914400" lvl="1" indent="-317500" algn="l" rtl="0">
              <a:spcBef>
                <a:spcPts val="0"/>
              </a:spcBef>
              <a:spcAft>
                <a:spcPts val="0"/>
              </a:spcAft>
              <a:buSzPts val="1400"/>
              <a:buFont typeface="Calibri"/>
              <a:buChar char="○"/>
            </a:pPr>
            <a:r>
              <a:rPr lang="en">
                <a:latin typeface="Calibri"/>
                <a:ea typeface="Calibri"/>
                <a:cs typeface="Calibri"/>
                <a:sym typeface="Calibri"/>
              </a:rPr>
              <a:t>Status </a:t>
            </a:r>
            <a:r>
              <a:rPr lang="en">
                <a:solidFill>
                  <a:srgbClr val="BF9000"/>
                </a:solidFill>
                <a:latin typeface="Calibri"/>
                <a:ea typeface="Calibri"/>
                <a:cs typeface="Calibri"/>
                <a:sym typeface="Calibri"/>
              </a:rPr>
              <a:t>Started.</a:t>
            </a:r>
            <a:endParaRPr sz="1400">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sz="1400">
                <a:latin typeface="Calibri"/>
                <a:ea typeface="Calibri"/>
                <a:cs typeface="Calibri"/>
                <a:sym typeface="Calibri"/>
              </a:rPr>
              <a:t>Machining and fabrication of rover complete.</a:t>
            </a:r>
            <a:endParaRPr sz="1400">
              <a:latin typeface="Calibri"/>
              <a:ea typeface="Calibri"/>
              <a:cs typeface="Calibri"/>
              <a:sym typeface="Calibri"/>
            </a:endParaRPr>
          </a:p>
          <a:p>
            <a:pPr marL="914400" lvl="1" indent="-317500" algn="l" rtl="0">
              <a:spcBef>
                <a:spcPts val="0"/>
              </a:spcBef>
              <a:spcAft>
                <a:spcPts val="0"/>
              </a:spcAft>
              <a:buSzPts val="1400"/>
              <a:buFont typeface="Calibri"/>
              <a:buChar char="○"/>
            </a:pPr>
            <a:r>
              <a:rPr lang="en">
                <a:latin typeface="Calibri"/>
                <a:ea typeface="Calibri"/>
                <a:cs typeface="Calibri"/>
                <a:sym typeface="Calibri"/>
              </a:rPr>
              <a:t>Status: </a:t>
            </a:r>
            <a:r>
              <a:rPr lang="en">
                <a:solidFill>
                  <a:srgbClr val="BF9000"/>
                </a:solidFill>
                <a:latin typeface="Calibri"/>
                <a:ea typeface="Calibri"/>
                <a:cs typeface="Calibri"/>
                <a:sym typeface="Calibri"/>
              </a:rPr>
              <a:t>Started.</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sz="1400">
                <a:latin typeface="Calibri"/>
                <a:ea typeface="Calibri"/>
                <a:cs typeface="Calibri"/>
                <a:sym typeface="Calibri"/>
              </a:rPr>
              <a:t>Rover construction complete or near complete (stretch goal).</a:t>
            </a:r>
            <a:endParaRPr sz="1400">
              <a:latin typeface="Calibri"/>
              <a:ea typeface="Calibri"/>
              <a:cs typeface="Calibri"/>
              <a:sym typeface="Calibri"/>
            </a:endParaRPr>
          </a:p>
          <a:p>
            <a:pPr marL="914400" lvl="1" indent="-317500" algn="l" rtl="0">
              <a:spcBef>
                <a:spcPts val="0"/>
              </a:spcBef>
              <a:spcAft>
                <a:spcPts val="0"/>
              </a:spcAft>
              <a:buSzPts val="1400"/>
              <a:buFont typeface="Calibri"/>
              <a:buChar char="○"/>
            </a:pPr>
            <a:r>
              <a:rPr lang="en">
                <a:latin typeface="Calibri"/>
                <a:ea typeface="Calibri"/>
                <a:cs typeface="Calibri"/>
                <a:sym typeface="Calibri"/>
              </a:rPr>
              <a:t>Status: </a:t>
            </a:r>
            <a:r>
              <a:rPr lang="en">
                <a:solidFill>
                  <a:srgbClr val="990000"/>
                </a:solidFill>
                <a:latin typeface="Calibri"/>
                <a:ea typeface="Calibri"/>
                <a:cs typeface="Calibri"/>
                <a:sym typeface="Calibri"/>
              </a:rPr>
              <a:t>Not done</a:t>
            </a:r>
            <a:r>
              <a:rPr lang="en">
                <a:latin typeface="Calibri"/>
                <a:ea typeface="Calibri"/>
                <a:cs typeface="Calibri"/>
                <a:sym typeface="Calibri"/>
              </a:rPr>
              <a:t>.</a:t>
            </a:r>
            <a:endParaRPr>
              <a:latin typeface="Calibri"/>
              <a:ea typeface="Calibri"/>
              <a:cs typeface="Calibri"/>
              <a:sym typeface="Calibri"/>
            </a:endParaRPr>
          </a:p>
          <a:p>
            <a:pPr marL="0" lvl="0" indent="0" algn="l" rtl="0">
              <a:spcBef>
                <a:spcPts val="1600"/>
              </a:spcBef>
              <a:spcAft>
                <a:spcPts val="1600"/>
              </a:spcAft>
              <a:buNone/>
            </a:pPr>
            <a:endParaRPr/>
          </a:p>
        </p:txBody>
      </p:sp>
      <p:pic>
        <p:nvPicPr>
          <p:cNvPr id="209" name="Google Shape;209;p31"/>
          <p:cNvPicPr preferRelativeResize="0"/>
          <p:nvPr/>
        </p:nvPicPr>
        <p:blipFill>
          <a:blip r:embed="rId3">
            <a:alphaModFix/>
          </a:blip>
          <a:stretch>
            <a:fillRect/>
          </a:stretch>
        </p:blipFill>
        <p:spPr>
          <a:xfrm>
            <a:off x="4572000" y="1555275"/>
            <a:ext cx="5387800" cy="2693900"/>
          </a:xfrm>
          <a:prstGeom prst="rect">
            <a:avLst/>
          </a:prstGeom>
          <a:noFill/>
          <a:ln>
            <a:noFill/>
          </a:ln>
          <a:effectLst>
            <a:outerShdw blurRad="71438" dist="9525" dir="5400000" algn="bl" rotWithShape="0">
              <a:srgbClr val="000000"/>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2"/>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Task Responsibility</a:t>
            </a:r>
            <a:endParaRPr/>
          </a:p>
        </p:txBody>
      </p:sp>
      <p:sp>
        <p:nvSpPr>
          <p:cNvPr id="215" name="Google Shape;215;p32"/>
          <p:cNvSpPr txBox="1">
            <a:spLocks noGrp="1"/>
          </p:cNvSpPr>
          <p:nvPr>
            <p:ph type="body" idx="1"/>
          </p:nvPr>
        </p:nvSpPr>
        <p:spPr>
          <a:xfrm>
            <a:off x="311700" y="1022350"/>
            <a:ext cx="8520600" cy="956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400">
                <a:latin typeface="Calibri"/>
                <a:ea typeface="Calibri"/>
                <a:cs typeface="Calibri"/>
                <a:sym typeface="Calibri"/>
              </a:rPr>
              <a:t>Due to being a team of software/computer majors with minimal hardware experience, as well as the simplicity of the project’s software due to pre-existing libraries and tutorials, one team member was selected to work on the software prototype while the rest of the team assembled parts and became comfortable with hardware work.</a:t>
            </a:r>
            <a:endParaRPr sz="1400">
              <a:latin typeface="Calibri"/>
              <a:ea typeface="Calibri"/>
              <a:cs typeface="Calibri"/>
              <a:sym typeface="Calibri"/>
            </a:endParaRPr>
          </a:p>
        </p:txBody>
      </p:sp>
      <p:sp>
        <p:nvSpPr>
          <p:cNvPr id="216" name="Google Shape;216;p32"/>
          <p:cNvSpPr txBox="1"/>
          <p:nvPr/>
        </p:nvSpPr>
        <p:spPr>
          <a:xfrm>
            <a:off x="311700" y="1894025"/>
            <a:ext cx="5418600" cy="3040200"/>
          </a:xfrm>
          <a:prstGeom prst="rect">
            <a:avLst/>
          </a:prstGeom>
          <a:noFill/>
          <a:ln>
            <a:noFill/>
          </a:ln>
        </p:spPr>
        <p:txBody>
          <a:bodyPr spcFirstLastPara="1" wrap="square" lIns="91425" tIns="91425" rIns="91425" bIns="91425" anchor="t" anchorCtr="0">
            <a:noAutofit/>
          </a:bodyPr>
          <a:lstStyle/>
          <a:p>
            <a:pPr marL="457200" lvl="0" indent="-314325" algn="l" rtl="0">
              <a:spcBef>
                <a:spcPts val="0"/>
              </a:spcBef>
              <a:spcAft>
                <a:spcPts val="0"/>
              </a:spcAft>
              <a:buSzPts val="1350"/>
              <a:buFont typeface="Calibri"/>
              <a:buChar char="●"/>
            </a:pPr>
            <a:r>
              <a:rPr lang="en" sz="1350">
                <a:latin typeface="Calibri"/>
                <a:ea typeface="Calibri"/>
                <a:cs typeface="Calibri"/>
                <a:sym typeface="Calibri"/>
              </a:rPr>
              <a:t>Hardware</a:t>
            </a:r>
            <a:endParaRPr sz="1350">
              <a:latin typeface="Calibri"/>
              <a:ea typeface="Calibri"/>
              <a:cs typeface="Calibri"/>
              <a:sym typeface="Calibri"/>
            </a:endParaRPr>
          </a:p>
          <a:p>
            <a:pPr marL="914400" lvl="1" indent="-314325" algn="l" rtl="0">
              <a:spcBef>
                <a:spcPts val="0"/>
              </a:spcBef>
              <a:spcAft>
                <a:spcPts val="0"/>
              </a:spcAft>
              <a:buSzPts val="1350"/>
              <a:buFont typeface="Calibri"/>
              <a:buChar char="○"/>
            </a:pPr>
            <a:r>
              <a:rPr lang="en" sz="1350">
                <a:latin typeface="Calibri"/>
                <a:ea typeface="Calibri"/>
                <a:cs typeface="Calibri"/>
                <a:sym typeface="Calibri"/>
              </a:rPr>
              <a:t>Mitchell - electrical testing, soldering.</a:t>
            </a:r>
            <a:endParaRPr sz="1350">
              <a:latin typeface="Calibri"/>
              <a:ea typeface="Calibri"/>
              <a:cs typeface="Calibri"/>
              <a:sym typeface="Calibri"/>
            </a:endParaRPr>
          </a:p>
          <a:p>
            <a:pPr marL="1371600" lvl="2" indent="-314325" algn="l" rtl="0">
              <a:spcBef>
                <a:spcPts val="0"/>
              </a:spcBef>
              <a:spcAft>
                <a:spcPts val="0"/>
              </a:spcAft>
              <a:buSzPts val="1350"/>
              <a:buFont typeface="Calibri"/>
              <a:buChar char="■"/>
            </a:pPr>
            <a:r>
              <a:rPr lang="en" sz="1350">
                <a:latin typeface="Calibri"/>
                <a:ea typeface="Calibri"/>
                <a:cs typeface="Calibri"/>
                <a:sym typeface="Calibri"/>
              </a:rPr>
              <a:t>Future: body assembly and electrical integration</a:t>
            </a:r>
            <a:endParaRPr sz="1350">
              <a:latin typeface="Calibri"/>
              <a:ea typeface="Calibri"/>
              <a:cs typeface="Calibri"/>
              <a:sym typeface="Calibri"/>
            </a:endParaRPr>
          </a:p>
          <a:p>
            <a:pPr marL="914400" lvl="1" indent="-314325" algn="l" rtl="0">
              <a:spcBef>
                <a:spcPts val="0"/>
              </a:spcBef>
              <a:spcAft>
                <a:spcPts val="0"/>
              </a:spcAft>
              <a:buSzPts val="1350"/>
              <a:buFont typeface="Calibri"/>
              <a:buChar char="○"/>
            </a:pPr>
            <a:r>
              <a:rPr lang="en" sz="1350">
                <a:latin typeface="Calibri"/>
                <a:ea typeface="Calibri"/>
                <a:cs typeface="Calibri"/>
                <a:sym typeface="Calibri"/>
              </a:rPr>
              <a:t>Douglas - part cataloging and grouping.</a:t>
            </a:r>
            <a:endParaRPr sz="1350">
              <a:latin typeface="Calibri"/>
              <a:ea typeface="Calibri"/>
              <a:cs typeface="Calibri"/>
              <a:sym typeface="Calibri"/>
            </a:endParaRPr>
          </a:p>
          <a:p>
            <a:pPr marL="1371600" lvl="2" indent="-314325" algn="l" rtl="0">
              <a:spcBef>
                <a:spcPts val="0"/>
              </a:spcBef>
              <a:spcAft>
                <a:spcPts val="0"/>
              </a:spcAft>
              <a:buSzPts val="1350"/>
              <a:buFont typeface="Calibri"/>
              <a:buChar char="■"/>
            </a:pPr>
            <a:r>
              <a:rPr lang="en" sz="1350">
                <a:latin typeface="Calibri"/>
                <a:ea typeface="Calibri"/>
                <a:cs typeface="Calibri"/>
                <a:sym typeface="Calibri"/>
              </a:rPr>
              <a:t>Future: body assembly and mechanical integration</a:t>
            </a:r>
            <a:endParaRPr sz="1350">
              <a:latin typeface="Calibri"/>
              <a:ea typeface="Calibri"/>
              <a:cs typeface="Calibri"/>
              <a:sym typeface="Calibri"/>
            </a:endParaRPr>
          </a:p>
          <a:p>
            <a:pPr marL="914400" lvl="1" indent="-314325" algn="l" rtl="0">
              <a:spcBef>
                <a:spcPts val="0"/>
              </a:spcBef>
              <a:spcAft>
                <a:spcPts val="0"/>
              </a:spcAft>
              <a:buSzPts val="1350"/>
              <a:buFont typeface="Calibri"/>
              <a:buChar char="○"/>
            </a:pPr>
            <a:r>
              <a:rPr lang="en" sz="1350">
                <a:latin typeface="Calibri"/>
                <a:ea typeface="Calibri"/>
                <a:cs typeface="Calibri"/>
                <a:sym typeface="Calibri"/>
              </a:rPr>
              <a:t>Calvin - body machining and fabrication, laser cutting.</a:t>
            </a:r>
            <a:endParaRPr sz="1350">
              <a:latin typeface="Calibri"/>
              <a:ea typeface="Calibri"/>
              <a:cs typeface="Calibri"/>
              <a:sym typeface="Calibri"/>
            </a:endParaRPr>
          </a:p>
          <a:p>
            <a:pPr marL="1371600" lvl="2" indent="-314325" algn="l" rtl="0">
              <a:spcBef>
                <a:spcPts val="0"/>
              </a:spcBef>
              <a:spcAft>
                <a:spcPts val="0"/>
              </a:spcAft>
              <a:buSzPts val="1350"/>
              <a:buFont typeface="Calibri"/>
              <a:buChar char="■"/>
            </a:pPr>
            <a:r>
              <a:rPr lang="en" sz="1350">
                <a:latin typeface="Calibri"/>
                <a:ea typeface="Calibri"/>
                <a:cs typeface="Calibri"/>
                <a:sym typeface="Calibri"/>
              </a:rPr>
              <a:t>Future: Software refinement, body machining, and body assembly.</a:t>
            </a:r>
            <a:endParaRPr sz="1350">
              <a:latin typeface="Calibri"/>
              <a:ea typeface="Calibri"/>
              <a:cs typeface="Calibri"/>
              <a:sym typeface="Calibri"/>
            </a:endParaRPr>
          </a:p>
          <a:p>
            <a:pPr marL="457200" lvl="0" indent="-314325" algn="l" rtl="0">
              <a:spcBef>
                <a:spcPts val="0"/>
              </a:spcBef>
              <a:spcAft>
                <a:spcPts val="0"/>
              </a:spcAft>
              <a:buSzPts val="1350"/>
              <a:buFont typeface="Calibri"/>
              <a:buChar char="●"/>
            </a:pPr>
            <a:r>
              <a:rPr lang="en" sz="1350">
                <a:latin typeface="Calibri"/>
                <a:ea typeface="Calibri"/>
                <a:cs typeface="Calibri"/>
                <a:sym typeface="Calibri"/>
              </a:rPr>
              <a:t>Software</a:t>
            </a:r>
            <a:endParaRPr sz="1350">
              <a:latin typeface="Calibri"/>
              <a:ea typeface="Calibri"/>
              <a:cs typeface="Calibri"/>
              <a:sym typeface="Calibri"/>
            </a:endParaRPr>
          </a:p>
          <a:p>
            <a:pPr marL="914400" lvl="1" indent="-314325" algn="l" rtl="0">
              <a:spcBef>
                <a:spcPts val="0"/>
              </a:spcBef>
              <a:spcAft>
                <a:spcPts val="0"/>
              </a:spcAft>
              <a:buSzPts val="1350"/>
              <a:buFont typeface="Calibri"/>
              <a:buChar char="○"/>
            </a:pPr>
            <a:r>
              <a:rPr lang="en" sz="1350">
                <a:latin typeface="Calibri"/>
                <a:ea typeface="Calibri"/>
                <a:cs typeface="Calibri"/>
                <a:sym typeface="Calibri"/>
              </a:rPr>
              <a:t>Sam - camera and LIDAR integration, prototype UI with controls, sensor charting, basic image recognition, google maps integration.</a:t>
            </a:r>
            <a:endParaRPr sz="1350">
              <a:latin typeface="Calibri"/>
              <a:ea typeface="Calibri"/>
              <a:cs typeface="Calibri"/>
              <a:sym typeface="Calibri"/>
            </a:endParaRPr>
          </a:p>
          <a:p>
            <a:pPr marL="1371600" lvl="2" indent="-314325" algn="l" rtl="0">
              <a:spcBef>
                <a:spcPts val="0"/>
              </a:spcBef>
              <a:spcAft>
                <a:spcPts val="0"/>
              </a:spcAft>
              <a:buSzPts val="1350"/>
              <a:buFont typeface="Calibri"/>
              <a:buChar char="■"/>
            </a:pPr>
            <a:r>
              <a:rPr lang="en" sz="1350">
                <a:latin typeface="Calibri"/>
                <a:ea typeface="Calibri"/>
                <a:cs typeface="Calibri"/>
                <a:sym typeface="Calibri"/>
              </a:rPr>
              <a:t>Future: Software refinement, functionality testing, body assembly</a:t>
            </a:r>
            <a:endParaRPr sz="1350">
              <a:latin typeface="Calibri"/>
              <a:ea typeface="Calibri"/>
              <a:cs typeface="Calibri"/>
              <a:sym typeface="Calibri"/>
            </a:endParaRPr>
          </a:p>
        </p:txBody>
      </p:sp>
      <p:pic>
        <p:nvPicPr>
          <p:cNvPr id="217" name="Google Shape;217;p32"/>
          <p:cNvPicPr preferRelativeResize="0"/>
          <p:nvPr/>
        </p:nvPicPr>
        <p:blipFill>
          <a:blip r:embed="rId3">
            <a:alphaModFix/>
          </a:blip>
          <a:stretch>
            <a:fillRect/>
          </a:stretch>
        </p:blipFill>
        <p:spPr>
          <a:xfrm>
            <a:off x="5805150" y="2230075"/>
            <a:ext cx="3027149" cy="2017576"/>
          </a:xfrm>
          <a:prstGeom prst="rect">
            <a:avLst/>
          </a:prstGeom>
          <a:noFill/>
          <a:ln>
            <a:noFill/>
          </a:ln>
          <a:effectLst>
            <a:outerShdw blurRad="71438" dist="19050" dir="5400000" algn="bl" rotWithShape="0">
              <a:srgbClr val="000000"/>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3"/>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Plan for next semester</a:t>
            </a:r>
            <a:endParaRPr/>
          </a:p>
        </p:txBody>
      </p:sp>
      <p:sp>
        <p:nvSpPr>
          <p:cNvPr id="223" name="Google Shape;223;p33"/>
          <p:cNvSpPr txBox="1">
            <a:spLocks noGrp="1"/>
          </p:cNvSpPr>
          <p:nvPr>
            <p:ph type="body" idx="1"/>
          </p:nvPr>
        </p:nvSpPr>
        <p:spPr>
          <a:xfrm>
            <a:off x="311700" y="1225225"/>
            <a:ext cx="8520600" cy="83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latin typeface="Calibri"/>
                <a:ea typeface="Calibri"/>
                <a:cs typeface="Calibri"/>
                <a:sym typeface="Calibri"/>
              </a:rPr>
              <a:t>Construction of the Mars rover chassis will begin over winter break and into the spring semester.</a:t>
            </a:r>
            <a:endParaRPr sz="1400">
              <a:latin typeface="Calibri"/>
              <a:ea typeface="Calibri"/>
              <a:cs typeface="Calibri"/>
              <a:sym typeface="Calibri"/>
            </a:endParaRPr>
          </a:p>
          <a:p>
            <a:pPr marL="0" lvl="0" indent="0" algn="l" rtl="0">
              <a:spcBef>
                <a:spcPts val="1600"/>
              </a:spcBef>
              <a:spcAft>
                <a:spcPts val="1600"/>
              </a:spcAft>
              <a:buNone/>
            </a:pPr>
            <a:r>
              <a:rPr lang="en" sz="1400">
                <a:latin typeface="Calibri"/>
                <a:ea typeface="Calibri"/>
                <a:cs typeface="Calibri"/>
                <a:sym typeface="Calibri"/>
              </a:rPr>
              <a:t>Once the rover has been constructed or nearly constructed, testing and software integration/refinement will begin.</a:t>
            </a:r>
            <a:endParaRPr sz="1400">
              <a:latin typeface="Calibri"/>
              <a:ea typeface="Calibri"/>
              <a:cs typeface="Calibri"/>
              <a:sym typeface="Calibri"/>
            </a:endParaRPr>
          </a:p>
        </p:txBody>
      </p:sp>
      <p:pic>
        <p:nvPicPr>
          <p:cNvPr id="224" name="Google Shape;224;p33"/>
          <p:cNvPicPr preferRelativeResize="0"/>
          <p:nvPr/>
        </p:nvPicPr>
        <p:blipFill>
          <a:blip r:embed="rId3">
            <a:alphaModFix/>
          </a:blip>
          <a:stretch>
            <a:fillRect/>
          </a:stretch>
        </p:blipFill>
        <p:spPr>
          <a:xfrm>
            <a:off x="3180913" y="2134525"/>
            <a:ext cx="2782175" cy="27821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Project Design</a:t>
            </a:r>
            <a:endParaRPr/>
          </a:p>
        </p:txBody>
      </p:sp>
      <p:sp>
        <p:nvSpPr>
          <p:cNvPr id="81" name="Google Shape;81;p15"/>
          <p:cNvSpPr txBox="1">
            <a:spLocks noGrp="1"/>
          </p:cNvSpPr>
          <p:nvPr>
            <p:ph type="body" idx="1"/>
          </p:nvPr>
        </p:nvSpPr>
        <p:spPr>
          <a:xfrm>
            <a:off x="747073" y="1444275"/>
            <a:ext cx="4260300" cy="3002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Calibri"/>
              <a:buChar char="●"/>
            </a:pPr>
            <a:r>
              <a:rPr lang="en">
                <a:latin typeface="Calibri"/>
                <a:ea typeface="Calibri"/>
                <a:cs typeface="Calibri"/>
                <a:sym typeface="Calibri"/>
              </a:rPr>
              <a:t>Key Features</a:t>
            </a:r>
            <a:endParaRPr>
              <a:latin typeface="Calibri"/>
              <a:ea typeface="Calibri"/>
              <a:cs typeface="Calibri"/>
              <a:sym typeface="Calibri"/>
            </a:endParaRPr>
          </a:p>
          <a:p>
            <a:pPr marL="914400" lvl="1" indent="-317500" algn="l" rtl="0">
              <a:spcBef>
                <a:spcPts val="0"/>
              </a:spcBef>
              <a:spcAft>
                <a:spcPts val="0"/>
              </a:spcAft>
              <a:buSzPts val="1400"/>
              <a:buFont typeface="Calibri"/>
              <a:buChar char="○"/>
            </a:pPr>
            <a:r>
              <a:rPr lang="en">
                <a:latin typeface="Calibri"/>
                <a:ea typeface="Calibri"/>
                <a:cs typeface="Calibri"/>
                <a:sym typeface="Calibri"/>
              </a:rPr>
              <a:t>Autonomous Navigation</a:t>
            </a:r>
            <a:endParaRPr>
              <a:latin typeface="Calibri"/>
              <a:ea typeface="Calibri"/>
              <a:cs typeface="Calibri"/>
              <a:sym typeface="Calibri"/>
            </a:endParaRPr>
          </a:p>
          <a:p>
            <a:pPr marL="914400" lvl="1" indent="-317500" algn="l" rtl="0">
              <a:spcBef>
                <a:spcPts val="0"/>
              </a:spcBef>
              <a:spcAft>
                <a:spcPts val="0"/>
              </a:spcAft>
              <a:buSzPts val="1400"/>
              <a:buFont typeface="Calibri"/>
              <a:buChar char="○"/>
            </a:pPr>
            <a:r>
              <a:rPr lang="en">
                <a:latin typeface="Calibri"/>
                <a:ea typeface="Calibri"/>
                <a:cs typeface="Calibri"/>
                <a:sym typeface="Calibri"/>
              </a:rPr>
              <a:t>Computer Vision</a:t>
            </a:r>
            <a:endParaRPr>
              <a:latin typeface="Calibri"/>
              <a:ea typeface="Calibri"/>
              <a:cs typeface="Calibri"/>
              <a:sym typeface="Calibri"/>
            </a:endParaRPr>
          </a:p>
          <a:p>
            <a:pPr marL="914400" lvl="1" indent="-317500" algn="l" rtl="0">
              <a:spcBef>
                <a:spcPts val="0"/>
              </a:spcBef>
              <a:spcAft>
                <a:spcPts val="0"/>
              </a:spcAft>
              <a:buSzPts val="1400"/>
              <a:buFont typeface="Calibri"/>
              <a:buChar char="○"/>
            </a:pPr>
            <a:r>
              <a:rPr lang="en">
                <a:latin typeface="Calibri"/>
                <a:ea typeface="Calibri"/>
                <a:cs typeface="Calibri"/>
                <a:sym typeface="Calibri"/>
              </a:rPr>
              <a:t>Easy to start, stop, and manage</a:t>
            </a:r>
            <a:endParaRPr>
              <a:latin typeface="Calibri"/>
              <a:ea typeface="Calibri"/>
              <a:cs typeface="Calibri"/>
              <a:sym typeface="Calibri"/>
            </a:endParaRPr>
          </a:p>
          <a:p>
            <a:pPr marL="914400" lvl="1" indent="-317500" algn="l" rtl="0">
              <a:spcBef>
                <a:spcPts val="0"/>
              </a:spcBef>
              <a:spcAft>
                <a:spcPts val="0"/>
              </a:spcAft>
              <a:buSzPts val="1400"/>
              <a:buFont typeface="Calibri"/>
              <a:buChar char="○"/>
            </a:pPr>
            <a:r>
              <a:rPr lang="en">
                <a:latin typeface="Calibri"/>
                <a:ea typeface="Calibri"/>
                <a:cs typeface="Calibri"/>
                <a:sym typeface="Calibri"/>
              </a:rPr>
              <a:t>Easy to extend/add to for future teams</a:t>
            </a:r>
            <a:endParaRPr>
              <a:latin typeface="Calibri"/>
              <a:ea typeface="Calibri"/>
              <a:cs typeface="Calibri"/>
              <a:sym typeface="Calibri"/>
            </a:endParaRPr>
          </a:p>
          <a:p>
            <a:pPr marL="457200" lvl="0" indent="-342900" algn="l" rtl="0">
              <a:spcBef>
                <a:spcPts val="0"/>
              </a:spcBef>
              <a:spcAft>
                <a:spcPts val="0"/>
              </a:spcAft>
              <a:buSzPts val="1800"/>
              <a:buFont typeface="Calibri"/>
              <a:buChar char="●"/>
            </a:pPr>
            <a:r>
              <a:rPr lang="en">
                <a:latin typeface="Calibri"/>
                <a:ea typeface="Calibri"/>
                <a:cs typeface="Calibri"/>
                <a:sym typeface="Calibri"/>
              </a:rPr>
              <a:t>Components</a:t>
            </a:r>
            <a:endParaRPr>
              <a:latin typeface="Calibri"/>
              <a:ea typeface="Calibri"/>
              <a:cs typeface="Calibri"/>
              <a:sym typeface="Calibri"/>
            </a:endParaRPr>
          </a:p>
          <a:p>
            <a:pPr marL="914400" lvl="1" indent="-317500" algn="l" rtl="0">
              <a:spcBef>
                <a:spcPts val="0"/>
              </a:spcBef>
              <a:spcAft>
                <a:spcPts val="0"/>
              </a:spcAft>
              <a:buSzPts val="1400"/>
              <a:buFont typeface="Calibri"/>
              <a:buChar char="○"/>
            </a:pPr>
            <a:r>
              <a:rPr lang="en">
                <a:latin typeface="Calibri"/>
                <a:ea typeface="Calibri"/>
                <a:cs typeface="Calibri"/>
                <a:sym typeface="Calibri"/>
              </a:rPr>
              <a:t>JPL Open-Source Rover software (github.com/nasa-jpl/open-source-rover)</a:t>
            </a:r>
            <a:endParaRPr>
              <a:latin typeface="Calibri"/>
              <a:ea typeface="Calibri"/>
              <a:cs typeface="Calibri"/>
              <a:sym typeface="Calibri"/>
            </a:endParaRPr>
          </a:p>
          <a:p>
            <a:pPr marL="914400" lvl="1" indent="-317500" algn="l" rtl="0">
              <a:spcBef>
                <a:spcPts val="0"/>
              </a:spcBef>
              <a:spcAft>
                <a:spcPts val="0"/>
              </a:spcAft>
              <a:buSzPts val="1400"/>
              <a:buFont typeface="Calibri"/>
              <a:buChar char="○"/>
            </a:pPr>
            <a:r>
              <a:rPr lang="en">
                <a:latin typeface="Calibri"/>
                <a:ea typeface="Calibri"/>
                <a:cs typeface="Calibri"/>
                <a:sym typeface="Calibri"/>
              </a:rPr>
              <a:t>Camera and LIDAR sensor</a:t>
            </a:r>
            <a:endParaRPr>
              <a:latin typeface="Calibri"/>
              <a:ea typeface="Calibri"/>
              <a:cs typeface="Calibri"/>
              <a:sym typeface="Calibri"/>
            </a:endParaRPr>
          </a:p>
          <a:p>
            <a:pPr marL="914400" lvl="1" indent="-317500" algn="l" rtl="0">
              <a:spcBef>
                <a:spcPts val="0"/>
              </a:spcBef>
              <a:spcAft>
                <a:spcPts val="0"/>
              </a:spcAft>
              <a:buSzPts val="1400"/>
              <a:buFont typeface="Calibri"/>
              <a:buChar char="○"/>
            </a:pPr>
            <a:r>
              <a:rPr lang="en">
                <a:latin typeface="Calibri"/>
                <a:ea typeface="Calibri"/>
                <a:cs typeface="Calibri"/>
                <a:sym typeface="Calibri"/>
              </a:rPr>
              <a:t>LCD screen for display</a:t>
            </a:r>
            <a:endParaRPr>
              <a:latin typeface="Calibri"/>
              <a:ea typeface="Calibri"/>
              <a:cs typeface="Calibri"/>
              <a:sym typeface="Calibri"/>
            </a:endParaRPr>
          </a:p>
        </p:txBody>
      </p:sp>
      <p:pic>
        <p:nvPicPr>
          <p:cNvPr id="82" name="Google Shape;82;p15"/>
          <p:cNvPicPr preferRelativeResize="0"/>
          <p:nvPr/>
        </p:nvPicPr>
        <p:blipFill>
          <a:blip r:embed="rId3">
            <a:alphaModFix/>
          </a:blip>
          <a:stretch>
            <a:fillRect/>
          </a:stretch>
        </p:blipFill>
        <p:spPr>
          <a:xfrm>
            <a:off x="5007375" y="1444266"/>
            <a:ext cx="3131153" cy="3118635"/>
          </a:xfrm>
          <a:prstGeom prst="rect">
            <a:avLst/>
          </a:prstGeom>
          <a:noFill/>
          <a:ln>
            <a:noFill/>
          </a:ln>
          <a:effectLst>
            <a:outerShdw blurRad="71438" dist="9525" dir="5400000" algn="bl" rotWithShape="0">
              <a:srgbClr val="000000"/>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Google Shape;87;p16"/>
          <p:cNvPicPr preferRelativeResize="0"/>
          <p:nvPr/>
        </p:nvPicPr>
        <p:blipFill>
          <a:blip r:embed="rId3">
            <a:alphaModFix/>
          </a:blip>
          <a:stretch>
            <a:fillRect/>
          </a:stretch>
        </p:blipFill>
        <p:spPr>
          <a:xfrm>
            <a:off x="5451400" y="2381425"/>
            <a:ext cx="3246098" cy="2522151"/>
          </a:xfrm>
          <a:prstGeom prst="rect">
            <a:avLst/>
          </a:prstGeom>
          <a:noFill/>
          <a:ln>
            <a:noFill/>
          </a:ln>
          <a:effectLst>
            <a:outerShdw blurRad="71438" dist="9525" dir="5580000" algn="bl" rotWithShape="0">
              <a:srgbClr val="000000"/>
            </a:outerShdw>
          </a:effectLst>
        </p:spPr>
      </p:pic>
      <p:sp>
        <p:nvSpPr>
          <p:cNvPr id="88" name="Google Shape;88;p16"/>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Functional Requirements</a:t>
            </a:r>
            <a:endParaRPr/>
          </a:p>
        </p:txBody>
      </p:sp>
      <p:pic>
        <p:nvPicPr>
          <p:cNvPr id="89" name="Google Shape;89;p16"/>
          <p:cNvPicPr preferRelativeResize="0"/>
          <p:nvPr/>
        </p:nvPicPr>
        <p:blipFill>
          <a:blip r:embed="rId4">
            <a:alphaModFix/>
          </a:blip>
          <a:stretch>
            <a:fillRect/>
          </a:stretch>
        </p:blipFill>
        <p:spPr>
          <a:xfrm>
            <a:off x="1143648" y="2888475"/>
            <a:ext cx="3129026" cy="2015100"/>
          </a:xfrm>
          <a:prstGeom prst="rect">
            <a:avLst/>
          </a:prstGeom>
          <a:noFill/>
          <a:ln>
            <a:noFill/>
          </a:ln>
          <a:effectLst>
            <a:outerShdw blurRad="71438" dist="9525" dir="5340000" algn="bl" rotWithShape="0">
              <a:srgbClr val="000000"/>
            </a:outerShdw>
          </a:effectLst>
        </p:spPr>
      </p:pic>
      <p:sp>
        <p:nvSpPr>
          <p:cNvPr id="90" name="Google Shape;90;p16"/>
          <p:cNvSpPr txBox="1">
            <a:spLocks noGrp="1"/>
          </p:cNvSpPr>
          <p:nvPr>
            <p:ph type="body" idx="1"/>
          </p:nvPr>
        </p:nvSpPr>
        <p:spPr>
          <a:xfrm>
            <a:off x="311700" y="1225225"/>
            <a:ext cx="8520600" cy="1601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400"/>
              <a:t>• </a:t>
            </a:r>
            <a:r>
              <a:rPr lang="en" sz="1400">
                <a:latin typeface="Calibri"/>
                <a:ea typeface="Calibri"/>
                <a:cs typeface="Calibri"/>
                <a:sym typeface="Calibri"/>
              </a:rPr>
              <a:t>Raspberry Pi should be able to take input from a controller, read and process hardware data, and stream camera visuals to user.</a:t>
            </a:r>
            <a:br>
              <a:rPr lang="en" sz="1400">
                <a:latin typeface="Calibri"/>
                <a:ea typeface="Calibri"/>
                <a:cs typeface="Calibri"/>
                <a:sym typeface="Calibri"/>
              </a:rPr>
            </a:br>
            <a:r>
              <a:rPr lang="en" sz="1400">
                <a:latin typeface="Calibri"/>
                <a:ea typeface="Calibri"/>
                <a:cs typeface="Calibri"/>
                <a:sym typeface="Calibri"/>
              </a:rPr>
              <a:t>• Working camera for computer-vision to self-navigate.</a:t>
            </a:r>
            <a:br>
              <a:rPr lang="en" sz="1400">
                <a:latin typeface="Calibri"/>
                <a:ea typeface="Calibri"/>
                <a:cs typeface="Calibri"/>
                <a:sym typeface="Calibri"/>
              </a:rPr>
            </a:br>
            <a:r>
              <a:rPr lang="en" sz="1400">
                <a:latin typeface="Calibri"/>
                <a:ea typeface="Calibri"/>
                <a:cs typeface="Calibri"/>
                <a:sym typeface="Calibri"/>
              </a:rPr>
              <a:t>• Algorithms to detect common indoor objects and people, as well as navigation algorithms to move around such items.</a:t>
            </a:r>
            <a:br>
              <a:rPr lang="en" sz="1400">
                <a:latin typeface="Calibri"/>
                <a:ea typeface="Calibri"/>
                <a:cs typeface="Calibri"/>
                <a:sym typeface="Calibri"/>
              </a:rPr>
            </a:br>
            <a:r>
              <a:rPr lang="en" sz="1400">
                <a:latin typeface="Calibri"/>
                <a:ea typeface="Calibri"/>
                <a:cs typeface="Calibri"/>
                <a:sym typeface="Calibri"/>
              </a:rPr>
              <a:t>• Working sensors (such as LIDAR, Sonar, Infrared, Camera) to “see”.</a:t>
            </a:r>
            <a:endParaRPr sz="1400">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7"/>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Non-functional Requirements</a:t>
            </a:r>
            <a:endParaRPr/>
          </a:p>
        </p:txBody>
      </p:sp>
      <p:sp>
        <p:nvSpPr>
          <p:cNvPr id="96" name="Google Shape;96;p17"/>
          <p:cNvSpPr txBox="1">
            <a:spLocks noGrp="1"/>
          </p:cNvSpPr>
          <p:nvPr>
            <p:ph type="body" idx="1"/>
          </p:nvPr>
        </p:nvSpPr>
        <p:spPr>
          <a:xfrm>
            <a:off x="311700" y="1225225"/>
            <a:ext cx="8520600" cy="134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400">
                <a:latin typeface="Calibri"/>
                <a:ea typeface="Calibri"/>
                <a:cs typeface="Calibri"/>
                <a:sym typeface="Calibri"/>
              </a:rPr>
              <a:t>• Battery life must have a minimum of 2 hours.</a:t>
            </a:r>
            <a:br>
              <a:rPr lang="en" sz="1400">
                <a:latin typeface="Calibri"/>
                <a:ea typeface="Calibri"/>
                <a:cs typeface="Calibri"/>
                <a:sym typeface="Calibri"/>
              </a:rPr>
            </a:br>
            <a:r>
              <a:rPr lang="en" sz="1400">
                <a:latin typeface="Calibri"/>
                <a:ea typeface="Calibri"/>
                <a:cs typeface="Calibri"/>
                <a:sym typeface="Calibri"/>
              </a:rPr>
              <a:t>• Rover should take no more than 1 second to respond to manual user input.</a:t>
            </a:r>
            <a:br>
              <a:rPr lang="en" sz="1400">
                <a:latin typeface="Calibri"/>
                <a:ea typeface="Calibri"/>
                <a:cs typeface="Calibri"/>
                <a:sym typeface="Calibri"/>
              </a:rPr>
            </a:br>
            <a:r>
              <a:rPr lang="en" sz="1400">
                <a:latin typeface="Calibri"/>
                <a:ea typeface="Calibri"/>
                <a:cs typeface="Calibri"/>
                <a:sym typeface="Calibri"/>
              </a:rPr>
              <a:t>• Rover should take an average of 5 seconds to scan, process, and create a plan for navigating its environment, with a worst-case time of 10 seconds.</a:t>
            </a:r>
            <a:br>
              <a:rPr lang="en" sz="1400">
                <a:latin typeface="Calibri"/>
                <a:ea typeface="Calibri"/>
                <a:cs typeface="Calibri"/>
                <a:sym typeface="Calibri"/>
              </a:rPr>
            </a:br>
            <a:r>
              <a:rPr lang="en" sz="1400">
                <a:latin typeface="Calibri"/>
                <a:ea typeface="Calibri"/>
                <a:cs typeface="Calibri"/>
                <a:sym typeface="Calibri"/>
              </a:rPr>
              <a:t>• Remote-control signals should reach several meters, ideally throughout most of the a given building.</a:t>
            </a:r>
            <a:endParaRPr sz="1400">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8"/>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Technical/Other Constraints/Considerations</a:t>
            </a:r>
            <a:endParaRPr/>
          </a:p>
        </p:txBody>
      </p:sp>
      <p:sp>
        <p:nvSpPr>
          <p:cNvPr id="102" name="Google Shape;102;p18"/>
          <p:cNvSpPr txBox="1">
            <a:spLocks noGrp="1"/>
          </p:cNvSpPr>
          <p:nvPr>
            <p:ph type="body" idx="1"/>
          </p:nvPr>
        </p:nvSpPr>
        <p:spPr>
          <a:xfrm>
            <a:off x="311700" y="1225225"/>
            <a:ext cx="8520600" cy="1887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 </a:t>
            </a:r>
            <a:r>
              <a:rPr lang="en" sz="1400">
                <a:latin typeface="Calibri"/>
                <a:ea typeface="Calibri"/>
                <a:cs typeface="Calibri"/>
                <a:sym typeface="Calibri"/>
              </a:rPr>
              <a:t>The JPL Open-Source Rover base-build has a battery-life of approximately 4 hours, without additional modifications.</a:t>
            </a:r>
            <a:br>
              <a:rPr lang="en" sz="1400">
                <a:latin typeface="Calibri"/>
                <a:ea typeface="Calibri"/>
                <a:cs typeface="Calibri"/>
                <a:sym typeface="Calibri"/>
              </a:rPr>
            </a:br>
            <a:r>
              <a:rPr lang="en" sz="1400">
                <a:latin typeface="Calibri"/>
                <a:ea typeface="Calibri"/>
                <a:cs typeface="Calibri"/>
                <a:sym typeface="Calibri"/>
              </a:rPr>
              <a:t>• The rover uses a Raspberry Pi 3, which has a limited number of GPIO pins that are necessary for extending further hardware add-ons.</a:t>
            </a:r>
            <a:br>
              <a:rPr lang="en" sz="1400">
                <a:latin typeface="Calibri"/>
                <a:ea typeface="Calibri"/>
                <a:cs typeface="Calibri"/>
                <a:sym typeface="Calibri"/>
              </a:rPr>
            </a:br>
            <a:r>
              <a:rPr lang="en" sz="1400">
                <a:latin typeface="Calibri"/>
                <a:ea typeface="Calibri"/>
                <a:cs typeface="Calibri"/>
                <a:sym typeface="Calibri"/>
              </a:rPr>
              <a:t>• The project has a budget of $2,500.</a:t>
            </a:r>
            <a:br>
              <a:rPr lang="en" sz="1400">
                <a:latin typeface="Calibri"/>
                <a:ea typeface="Calibri"/>
                <a:cs typeface="Calibri"/>
                <a:sym typeface="Calibri"/>
              </a:rPr>
            </a:br>
            <a:r>
              <a:rPr lang="en" sz="1400">
                <a:latin typeface="Calibri"/>
                <a:ea typeface="Calibri"/>
                <a:cs typeface="Calibri"/>
                <a:sym typeface="Calibri"/>
              </a:rPr>
              <a:t>• The JPL Open-Source Rover documentation estimates a minimum of 200 man-hours by experienced teams to build the base rover.</a:t>
            </a:r>
            <a:endParaRPr sz="1400">
              <a:latin typeface="Calibri"/>
              <a:ea typeface="Calibri"/>
              <a:cs typeface="Calibri"/>
              <a:sym typeface="Calibri"/>
            </a:endParaRPr>
          </a:p>
        </p:txBody>
      </p:sp>
      <p:pic>
        <p:nvPicPr>
          <p:cNvPr id="103" name="Google Shape;103;p18"/>
          <p:cNvPicPr preferRelativeResize="0"/>
          <p:nvPr/>
        </p:nvPicPr>
        <p:blipFill>
          <a:blip r:embed="rId3">
            <a:alphaModFix/>
          </a:blip>
          <a:stretch>
            <a:fillRect/>
          </a:stretch>
        </p:blipFill>
        <p:spPr>
          <a:xfrm>
            <a:off x="2874600" y="2887325"/>
            <a:ext cx="3394800" cy="21264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9"/>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Market Survey</a:t>
            </a:r>
            <a:endParaRPr/>
          </a:p>
        </p:txBody>
      </p:sp>
      <p:sp>
        <p:nvSpPr>
          <p:cNvPr id="109" name="Google Shape;109;p19"/>
          <p:cNvSpPr txBox="1">
            <a:spLocks noGrp="1"/>
          </p:cNvSpPr>
          <p:nvPr>
            <p:ph type="body" idx="1"/>
          </p:nvPr>
        </p:nvSpPr>
        <p:spPr>
          <a:xfrm>
            <a:off x="311700" y="1225225"/>
            <a:ext cx="8520600" cy="18789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Font typeface="Calibri"/>
              <a:buChar char="●"/>
            </a:pPr>
            <a:r>
              <a:rPr lang="en" sz="1400">
                <a:latin typeface="Calibri"/>
                <a:ea typeface="Calibri"/>
                <a:cs typeface="Calibri"/>
                <a:sym typeface="Calibri"/>
              </a:rPr>
              <a:t>Project customer is ECpE department</a:t>
            </a:r>
            <a:endParaRPr sz="1400">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sz="1400">
                <a:latin typeface="Calibri"/>
                <a:ea typeface="Calibri"/>
                <a:cs typeface="Calibri"/>
                <a:sym typeface="Calibri"/>
              </a:rPr>
              <a:t>Audience will be prospective students to Iowa State University</a:t>
            </a:r>
            <a:endParaRPr sz="1400">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sz="1400">
                <a:latin typeface="Calibri"/>
                <a:ea typeface="Calibri"/>
                <a:cs typeface="Calibri"/>
                <a:sym typeface="Calibri"/>
              </a:rPr>
              <a:t>Not going to be marketed as a product for sale</a:t>
            </a:r>
            <a:endParaRPr sz="1400">
              <a:latin typeface="Calibri"/>
              <a:ea typeface="Calibri"/>
              <a:cs typeface="Calibri"/>
              <a:sym typeface="Calibri"/>
            </a:endParaRPr>
          </a:p>
        </p:txBody>
      </p:sp>
      <p:pic>
        <p:nvPicPr>
          <p:cNvPr id="110" name="Google Shape;110;p19"/>
          <p:cNvPicPr preferRelativeResize="0"/>
          <p:nvPr/>
        </p:nvPicPr>
        <p:blipFill>
          <a:blip r:embed="rId3">
            <a:alphaModFix/>
          </a:blip>
          <a:stretch>
            <a:fillRect/>
          </a:stretch>
        </p:blipFill>
        <p:spPr>
          <a:xfrm>
            <a:off x="5622425" y="1147225"/>
            <a:ext cx="2750350" cy="3300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0"/>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Potential Risks &amp; Mitigation</a:t>
            </a:r>
            <a:endParaRPr/>
          </a:p>
        </p:txBody>
      </p:sp>
      <p:sp>
        <p:nvSpPr>
          <p:cNvPr id="116" name="Google Shape;116;p20"/>
          <p:cNvSpPr txBox="1">
            <a:spLocks noGrp="1"/>
          </p:cNvSpPr>
          <p:nvPr>
            <p:ph type="body" idx="1"/>
          </p:nvPr>
        </p:nvSpPr>
        <p:spPr>
          <a:xfrm>
            <a:off x="311700" y="1225225"/>
            <a:ext cx="8520600" cy="1378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400">
                <a:latin typeface="Calibri"/>
                <a:ea typeface="Calibri"/>
                <a:cs typeface="Calibri"/>
                <a:sym typeface="Calibri"/>
              </a:rPr>
              <a:t>• Many electrical boards are not vacuum-sealed, making them susceptible to bad weather and water.</a:t>
            </a:r>
            <a:br>
              <a:rPr lang="en" sz="1400">
                <a:latin typeface="Calibri"/>
                <a:ea typeface="Calibri"/>
                <a:cs typeface="Calibri"/>
                <a:sym typeface="Calibri"/>
              </a:rPr>
            </a:br>
            <a:r>
              <a:rPr lang="en" sz="1400">
                <a:latin typeface="Calibri"/>
                <a:ea typeface="Calibri"/>
                <a:cs typeface="Calibri"/>
                <a:sym typeface="Calibri"/>
              </a:rPr>
              <a:t>• Computer-vision is a relatively young field in computer science, making it a somewhat difficult task to implement for our junior team.</a:t>
            </a:r>
            <a:br>
              <a:rPr lang="en" sz="1400">
                <a:latin typeface="Calibri"/>
                <a:ea typeface="Calibri"/>
                <a:cs typeface="Calibri"/>
                <a:sym typeface="Calibri"/>
              </a:rPr>
            </a:br>
            <a:r>
              <a:rPr lang="en" sz="1400">
                <a:latin typeface="Calibri"/>
                <a:ea typeface="Calibri"/>
                <a:cs typeface="Calibri"/>
                <a:sym typeface="Calibri"/>
              </a:rPr>
              <a:t>• Computer-vision and machine-learning is a relatively high cost in terms of processing power, making the rover’s 3-4-hour battery life even shorter.</a:t>
            </a:r>
            <a:br>
              <a:rPr lang="en"/>
            </a:br>
            <a:endParaRPr/>
          </a:p>
        </p:txBody>
      </p:sp>
      <p:pic>
        <p:nvPicPr>
          <p:cNvPr id="117" name="Google Shape;117;p20"/>
          <p:cNvPicPr preferRelativeResize="0"/>
          <p:nvPr/>
        </p:nvPicPr>
        <p:blipFill>
          <a:blip r:embed="rId3">
            <a:alphaModFix/>
          </a:blip>
          <a:stretch>
            <a:fillRect/>
          </a:stretch>
        </p:blipFill>
        <p:spPr>
          <a:xfrm>
            <a:off x="5704725" y="2314100"/>
            <a:ext cx="2870625" cy="2703100"/>
          </a:xfrm>
          <a:prstGeom prst="rect">
            <a:avLst/>
          </a:prstGeom>
          <a:noFill/>
          <a:ln>
            <a:noFill/>
          </a:ln>
        </p:spPr>
      </p:pic>
      <p:pic>
        <p:nvPicPr>
          <p:cNvPr id="118" name="Google Shape;118;p20"/>
          <p:cNvPicPr preferRelativeResize="0"/>
          <p:nvPr/>
        </p:nvPicPr>
        <p:blipFill>
          <a:blip r:embed="rId4">
            <a:alphaModFix/>
          </a:blip>
          <a:stretch>
            <a:fillRect/>
          </a:stretch>
        </p:blipFill>
        <p:spPr>
          <a:xfrm>
            <a:off x="399250" y="2603725"/>
            <a:ext cx="4885025" cy="2367575"/>
          </a:xfrm>
          <a:prstGeom prst="rect">
            <a:avLst/>
          </a:prstGeom>
          <a:noFill/>
          <a:ln>
            <a:noFill/>
          </a:ln>
          <a:effectLst>
            <a:outerShdw blurRad="42863" dist="9525" dir="5400000" algn="bl" rotWithShape="0">
              <a:srgbClr val="000000"/>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1"/>
          <p:cNvSpPr txBox="1">
            <a:spLocks noGrp="1"/>
          </p:cNvSpPr>
          <p:nvPr>
            <p:ph type="title"/>
          </p:nvPr>
        </p:nvSpPr>
        <p:spPr>
          <a:xfrm>
            <a:off x="311700" y="292050"/>
            <a:ext cx="8520600" cy="831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Resource/Cost Estimate</a:t>
            </a:r>
            <a:endParaRPr/>
          </a:p>
        </p:txBody>
      </p:sp>
      <p:sp>
        <p:nvSpPr>
          <p:cNvPr id="124" name="Google Shape;124;p21"/>
          <p:cNvSpPr txBox="1">
            <a:spLocks noGrp="1"/>
          </p:cNvSpPr>
          <p:nvPr>
            <p:ph type="body" idx="1"/>
          </p:nvPr>
        </p:nvSpPr>
        <p:spPr>
          <a:xfrm>
            <a:off x="311700" y="1034250"/>
            <a:ext cx="8520600" cy="15693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Font typeface="Calibri"/>
              <a:buChar char="●"/>
            </a:pPr>
            <a:r>
              <a:rPr lang="en" sz="1400">
                <a:latin typeface="Calibri"/>
                <a:ea typeface="Calibri"/>
                <a:cs typeface="Calibri"/>
                <a:sym typeface="Calibri"/>
              </a:rPr>
              <a:t>The project has a budget of $2,500.</a:t>
            </a:r>
            <a:endParaRPr sz="1400">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sz="1400">
                <a:latin typeface="Calibri"/>
                <a:ea typeface="Calibri"/>
                <a:cs typeface="Calibri"/>
                <a:sym typeface="Calibri"/>
              </a:rPr>
              <a:t>JPL Open-source Rover documentation estimates just under $2,500 cost for rover build, as well as approximately 200 man-hours to construct.</a:t>
            </a:r>
            <a:endParaRPr sz="1400">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sz="1400">
                <a:latin typeface="Calibri"/>
                <a:ea typeface="Calibri"/>
                <a:cs typeface="Calibri"/>
                <a:sym typeface="Calibri"/>
              </a:rPr>
              <a:t>Raspberry Pi camera ($24.90), Intel Movidius Compute Stick ($79.00) and LIDAR ($99.00) are additional costs on top of the JPL component list.</a:t>
            </a:r>
            <a:endParaRPr sz="1400">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sz="1400">
                <a:latin typeface="Calibri"/>
                <a:ea typeface="Calibri"/>
                <a:cs typeface="Calibri"/>
                <a:sym typeface="Calibri"/>
              </a:rPr>
              <a:t>Likeliness of going over-budget was brought to client’s attention. Client felt it was acceptable.</a:t>
            </a:r>
            <a:endParaRPr sz="1400">
              <a:latin typeface="Calibri"/>
              <a:ea typeface="Calibri"/>
              <a:cs typeface="Calibri"/>
              <a:sym typeface="Calibri"/>
            </a:endParaRPr>
          </a:p>
          <a:p>
            <a:pPr marL="0" lvl="0" indent="0" algn="l" rtl="0">
              <a:spcBef>
                <a:spcPts val="1600"/>
              </a:spcBef>
              <a:spcAft>
                <a:spcPts val="0"/>
              </a:spcAft>
              <a:buNone/>
            </a:pPr>
            <a:endParaRPr sz="1400">
              <a:latin typeface="Calibri"/>
              <a:ea typeface="Calibri"/>
              <a:cs typeface="Calibri"/>
              <a:sym typeface="Calibri"/>
            </a:endParaRPr>
          </a:p>
          <a:p>
            <a:pPr marL="0" lvl="0" indent="0" algn="l" rtl="0">
              <a:spcBef>
                <a:spcPts val="1600"/>
              </a:spcBef>
              <a:spcAft>
                <a:spcPts val="1600"/>
              </a:spcAft>
              <a:buNone/>
            </a:pPr>
            <a:br>
              <a:rPr lang="en"/>
            </a:br>
            <a:endParaRPr/>
          </a:p>
        </p:txBody>
      </p:sp>
      <p:pic>
        <p:nvPicPr>
          <p:cNvPr id="125" name="Google Shape;125;p21"/>
          <p:cNvPicPr preferRelativeResize="0"/>
          <p:nvPr/>
        </p:nvPicPr>
        <p:blipFill>
          <a:blip r:embed="rId3">
            <a:alphaModFix/>
          </a:blip>
          <a:stretch>
            <a:fillRect/>
          </a:stretch>
        </p:blipFill>
        <p:spPr>
          <a:xfrm>
            <a:off x="2796675" y="2699175"/>
            <a:ext cx="3550651" cy="2222800"/>
          </a:xfrm>
          <a:prstGeom prst="rect">
            <a:avLst/>
          </a:prstGeom>
          <a:noFill/>
          <a:ln>
            <a:noFill/>
          </a:ln>
          <a:effectLst>
            <a:outerShdw blurRad="71438" dist="9525" dir="5400000" algn="bl" rotWithShape="0">
              <a:srgbClr val="000000"/>
            </a:outerShdw>
          </a:effectLst>
        </p:spPr>
      </p:pic>
    </p:spTree>
  </p:cSld>
  <p:clrMapOvr>
    <a:masterClrMapping/>
  </p:clrMapOvr>
</p:sld>
</file>

<file path=ppt/theme/theme1.xml><?xml version="1.0" encoding="utf-8"?>
<a:theme xmlns:a="http://schemas.openxmlformats.org/drawingml/2006/main" name="Luxe">
  <a:themeElements>
    <a:clrScheme name="Luxe">
      <a:dk1>
        <a:srgbClr val="000000"/>
      </a:dk1>
      <a:lt1>
        <a:srgbClr val="FFFFFF"/>
      </a:lt1>
      <a:dk2>
        <a:srgbClr val="B7B7B7"/>
      </a:dk2>
      <a:lt2>
        <a:srgbClr val="CCA677"/>
      </a:lt2>
      <a:accent1>
        <a:srgbClr val="5D4037"/>
      </a:accent1>
      <a:accent2>
        <a:srgbClr val="455A64"/>
      </a:accent2>
      <a:accent3>
        <a:srgbClr val="607D8B"/>
      </a:accent3>
      <a:accent4>
        <a:srgbClr val="78909C"/>
      </a:accent4>
      <a:accent5>
        <a:srgbClr val="57BB8A"/>
      </a:accent5>
      <a:accent6>
        <a:srgbClr val="DCE755"/>
      </a:accent6>
      <a:hlink>
        <a:srgbClr val="57BB8A"/>
      </a:hlink>
      <a:folHlink>
        <a:srgbClr val="57BB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898</Words>
  <Application>Microsoft Office PowerPoint</Application>
  <PresentationFormat>On-screen Show (16:9)</PresentationFormat>
  <Paragraphs>125</Paragraphs>
  <Slides>22</Slides>
  <Notes>22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Economica</vt:lpstr>
      <vt:lpstr>Arial</vt:lpstr>
      <vt:lpstr>Calibri</vt:lpstr>
      <vt:lpstr>Open Sans</vt:lpstr>
      <vt:lpstr>Luxe</vt:lpstr>
      <vt:lpstr>Mars Rover - Team 09</vt:lpstr>
      <vt:lpstr>Problem Statement</vt:lpstr>
      <vt:lpstr>Project Design</vt:lpstr>
      <vt:lpstr>Functional Requirements</vt:lpstr>
      <vt:lpstr>Non-functional Requirements</vt:lpstr>
      <vt:lpstr>Technical/Other Constraints/Considerations</vt:lpstr>
      <vt:lpstr>Market Survey</vt:lpstr>
      <vt:lpstr>Potential Risks &amp; Mitigation</vt:lpstr>
      <vt:lpstr>Resource/Cost Estimate</vt:lpstr>
      <vt:lpstr>Project Milestones &amp; Schedule</vt:lpstr>
      <vt:lpstr>Functional Decomposition</vt:lpstr>
      <vt:lpstr>Detailed Design</vt:lpstr>
      <vt:lpstr>HW/SW/Technology Platforms Used</vt:lpstr>
      <vt:lpstr>Test Plan</vt:lpstr>
      <vt:lpstr>Prototype Implementations</vt:lpstr>
      <vt:lpstr>PowerPoint Presentation</vt:lpstr>
      <vt:lpstr>Prototype Implementations</vt:lpstr>
      <vt:lpstr>Prototype Implementations</vt:lpstr>
      <vt:lpstr>PowerPoint Presentation</vt:lpstr>
      <vt:lpstr>Current Project Status with respect to milestones</vt:lpstr>
      <vt:lpstr>Task Responsibility</vt:lpstr>
      <vt:lpstr>Plan for next semester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Mars Rover - Team 09</dc:title>
  <cp:lastModifiedBy>Westerlund Sam</cp:lastModifiedBy>
  <cp:revision>1</cp:revision>
  <dcterms:modified xsi:type="dcterms:W3CDTF">2018-12-03T17:40:56Z</dcterms:modified>
</cp:coreProperties>
</file>